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omments/modernComment_101_9ED1A898.xml" ContentType="application/vnd.ms-powerpoint.comments+xml"/>
  <Override PartName="/ppt/notesSlides/notesSlide1.xml" ContentType="application/vnd.openxmlformats-officedocument.presentationml.notesSlide+xml"/>
  <Override PartName="/ppt/comments/modernComment_103_784593B4.xml" ContentType="application/vnd.ms-powerpoint.comments+xml"/>
  <Override PartName="/ppt/notesSlides/notesSlide2.xml" ContentType="application/vnd.openxmlformats-officedocument.presentationml.notesSlide+xml"/>
  <Override PartName="/ppt/comments/modernComment_106_627ED7A2.xml" ContentType="application/vnd.ms-powerpoint.comments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9" r:id="rId7"/>
    <p:sldId id="262" r:id="rId8"/>
    <p:sldId id="267" r:id="rId9"/>
    <p:sldId id="263" r:id="rId10"/>
    <p:sldId id="261" r:id="rId11"/>
    <p:sldId id="260" r:id="rId12"/>
    <p:sldId id="264" r:id="rId13"/>
    <p:sldId id="268" r:id="rId14"/>
    <p:sldId id="265" r:id="rId15"/>
    <p:sldId id="269" r:id="rId16"/>
    <p:sldId id="270" r:id="rId17"/>
    <p:sldId id="271" r:id="rId18"/>
    <p:sldId id="275" r:id="rId19"/>
    <p:sldId id="272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E82AF40-7CB2-F9EF-4496-01D2A6602DA7}" name="Bradley, Kevin" initials="BK" userId="S::Kevin.Bradley@sdcounty.ca.gov::08c99a98-5682-4293-aa43-91f2f955f2ef" providerId="AD"/>
  <p188:author id="{5BA6196A-1798-0A67-61C0-607A36096AD7}" name="Lopez, Monique" initials="LM" userId="S::monique.lopez@sdcounty.ca.gov::9bac20f6-f304-4939-8e02-78db294c5f99" providerId="AD"/>
  <p188:author id="{1590136D-4F0D-16E7-F78C-80D9D128B39F}" name="Hartle, Sophie E" initials="HSE" userId="S::SophieE.Hartle@sdcounty.ca.gov::2a729fef-db57-45d8-91b0-5ecea1ef7f7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742858-6926-42A9-B72D-05C67A34B12F}" v="74" vWet="76" dt="2023-10-18T20:52:56.108"/>
    <p1510:client id="{29E57657-D761-4C9C-93EC-350866E2566C}" v="3468" vWet="3470" dt="2023-10-17T21:54:05.071"/>
    <p1510:client id="{6CDBBFAB-C802-2305-DB6C-AEFB2506A3E2}" v="171" dt="2023-10-17T21:58:22.813"/>
    <p1510:client id="{F785966C-C5F6-4697-8DF8-D80AA1120A0F}" v="615" dt="2023-10-18T20:59:13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comments/modernComment_101_9ED1A89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C11809-63FE-4D40-A2F8-59719725358D}" authorId="{5BA6196A-1798-0A67-61C0-607A36096AD7}" created="2023-10-13T05:36:42.60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664540312" sldId="257"/>
      <ac:spMk id="3" creationId="{87A5545B-A717-B5C5-C75B-63686B2F9F43}"/>
      <ac:txMk cp="47" len="48">
        <ac:context len="96" hash="1304149190"/>
      </ac:txMk>
    </ac:txMkLst>
    <p188:pos x="2138149" y="1296537"/>
    <p188:txBody>
      <a:bodyPr/>
      <a:lstStyle/>
      <a:p>
        <a:r>
          <a:rPr lang="en-US"/>
          <a:t>This is going to be key and should be the focus of at least half the presentation.</a:t>
        </a:r>
      </a:p>
    </p188:txBody>
  </p188:cm>
</p188:cmLst>
</file>

<file path=ppt/comments/modernComment_103_784593B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3B1A6CB-3C8C-4744-9654-98785AC17B32}" authorId="{5BA6196A-1798-0A67-61C0-607A36096AD7}" created="2023-10-13T05:35:56.53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017825716" sldId="259"/>
      <ac:graphicFrameMk id="4" creationId="{004FAB94-8A77-7A24-0EEF-906362B98FC8}"/>
    </ac:deMkLst>
    <p188:replyLst>
      <p188:reply id="{9AA1FA41-1345-46BB-8703-B8E913168525}" authorId="{AE82AF40-7CB2-F9EF-4496-01D2A6602DA7}" created="2023-10-16T15:47:31.979">
        <p188:txBody>
          <a:bodyPr/>
          <a:lstStyle/>
          <a:p>
            <a:r>
              <a:rPr lang="en-US"/>
              <a:t>I don't think this is a good idea.  The EPA threshold is for an annual average and reflects filter-based measuring.  We don't have a full year for DVN and we are using light-based monitoring.</a:t>
            </a:r>
          </a:p>
        </p188:txBody>
      </p188:reply>
      <p188:reply id="{D44E470E-0DDE-454B-BF32-2494051FEE47}" authorId="{5BA6196A-1798-0A67-61C0-607A36096AD7}" created="2023-10-16T16:13:40.008">
        <p188:txBody>
          <a:bodyPr/>
          <a:lstStyle/>
          <a:p>
            <a:r>
              <a:rPr lang="en-US"/>
              <a:t>Ok, sounds good. Is there another way to better contextualize the numbers for folks in terms of potential risk?</a:t>
            </a:r>
          </a:p>
        </p188:txBody>
      </p188:reply>
      <p188:reply id="{F21BF4AB-5892-4FF8-9AB3-AC2E5FA135D3}" authorId="{AE82AF40-7CB2-F9EF-4496-01D2A6602DA7}" created="2023-10-16T19:28:55.058">
        <p188:txBody>
          <a:bodyPr/>
          <a:lstStyle/>
          <a:p>
            <a:r>
              <a:rPr lang="en-US"/>
              <a:t>Maybe just including the description from the CERP chapter:  Annual PM2.5 averages above this level (12.0) are considered harmful to human health.  Caveat: we don't have a full year of data to generate an annual average yet.</a:t>
            </a:r>
          </a:p>
        </p188:txBody>
      </p188:reply>
    </p188:replyLst>
    <p188:txBody>
      <a:bodyPr/>
      <a:lstStyle/>
      <a:p>
        <a:r>
          <a:rPr lang="en-US"/>
          <a:t>Put in red numbers in chart that exceed EPA threshold. </a:t>
        </a:r>
      </a:p>
    </p188:txBody>
  </p188:cm>
  <p188:cm id="{898CBD72-77CD-4546-BDB6-00B3A3244DB2}" authorId="{1590136D-4F0D-16E7-F78C-80D9D128B39F}" created="2023-10-16T17:08:12.939">
    <pc:sldMkLst xmlns:pc="http://schemas.microsoft.com/office/powerpoint/2013/main/command">
      <pc:docMk/>
      <pc:sldMk cId="2017825716" sldId="259"/>
    </pc:sldMkLst>
    <p188:replyLst>
      <p188:reply id="{616E13B1-7836-4332-80F1-0CF125565507}" authorId="{1590136D-4F0D-16E7-F78C-80D9D128B39F}" created="2023-10-16T17:09:39.219">
        <p188:txBody>
          <a:bodyPr/>
          <a:lstStyle/>
          <a:p>
            <a:r>
              <a:rPr lang="en-US"/>
              <a:t>Sorry for commenting without being invited, I was looking for a template and found this document. I didn't mean to be nosy 😉</a:t>
            </a:r>
          </a:p>
        </p188:txBody>
      </p188:reply>
      <p188:reply id="{376E95F9-5019-42CD-BA4E-F22C24D33A36}" authorId="{1590136D-4F0D-16E7-F78C-80D9D128B39F}" created="2023-10-16T17:12:27.354">
        <p188:txBody>
          <a:bodyPr/>
          <a:lstStyle/>
          <a:p>
            <a:r>
              <a:rPr lang="en-US"/>
              <a:t>It is very interesting information for someone new, whose trying to learn. Thanks!</a:t>
            </a:r>
          </a:p>
        </p188:txBody>
      </p188:reply>
      <p188:reply id="{F458A588-D398-4E42-B254-7DC194BFDFAE}" authorId="{AE82AF40-7CB2-F9EF-4496-01D2A6602DA7}" created="2023-10-16T19:29:06.201">
        <p188:txBody>
          <a:bodyPr/>
          <a:lstStyle/>
          <a:p>
            <a:r>
              <a:rPr lang="en-US"/>
              <a:t>Thanks for pointing that out, it is ug/m3</a:t>
            </a:r>
          </a:p>
        </p188:txBody>
      </p188:reply>
    </p188:replyLst>
    <p188:txBody>
      <a:bodyPr/>
      <a:lstStyle/>
      <a:p>
        <a:r>
          <a:rPr lang="en-US"/>
          <a:t>What is the unit in this table? µg/m3, ppb?</a:t>
        </a:r>
      </a:p>
    </p188:txBody>
  </p188:cm>
</p188:cmLst>
</file>

<file path=ppt/comments/modernComment_106_627ED7A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532654-FD54-4B33-9220-BA3BA5FCC8DE}" authorId="{5BA6196A-1798-0A67-61C0-607A36096AD7}" created="2023-10-13T05:36:06.58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652479906" sldId="262"/>
      <ac:graphicFrameMk id="4" creationId="{7BDF1900-469B-0E1C-1EF1-BD23FA0EA28E}"/>
    </ac:deMkLst>
    <p188:replyLst>
      <p188:reply id="{CBA1C8C1-9C25-4F5C-BBC4-1C2CAC5C741F}" authorId="{AE82AF40-7CB2-F9EF-4496-01D2A6602DA7}" created="2023-10-16T15:51:58.493">
        <p188:txBody>
          <a:bodyPr/>
          <a:lstStyle/>
          <a:p>
            <a:r>
              <a:rPr lang="en-US"/>
              <a:t>There is no EPA threshold for DPM.  OEHHA has a few different values for different standards/levels, but either all numbers would be red or none of them would be, and it wouldn't tell us much</a:t>
            </a:r>
          </a:p>
        </p188:txBody>
      </p188:reply>
      <p188:reply id="{3BCCC3B4-4D97-4E55-B81C-4BB895EED55E}" authorId="{5BA6196A-1798-0A67-61C0-607A36096AD7}" created="2023-10-16T16:17:03.620">
        <p188:txBody>
          <a:bodyPr/>
          <a:lstStyle/>
          <a:p>
            <a:r>
              <a:rPr lang="en-US"/>
              <a:t>Is there a good way to contextualize these numbers in terms of risk? How can we ensure these numbers have meaning for the average person?</a:t>
            </a:r>
          </a:p>
        </p188:txBody>
      </p188:reply>
      <p188:reply id="{AE9662A0-888A-4598-9F14-495A84299D37}" authorId="{AE82AF40-7CB2-F9EF-4496-01D2A6602DA7}" created="2023-10-16T16:31:29.241">
        <p188:txBody>
          <a:bodyPr/>
          <a:lstStyle/>
          <a:p>
            <a:r>
              <a:rPr lang="en-US"/>
              <a:t>So far we are highlighting that we see higher the levels at San Ysidro relative to portside and Alpine, even 3-4x higher than Alpine.  As far as contextualizing the exact numbers/concentrations, I'm not sure there is a good way to do that.  There is no safe level, so our goal is to see levels decrease over time.</a:t>
            </a:r>
          </a:p>
        </p188:txBody>
      </p188:reply>
      <p188:reply id="{6213A0AE-A5F2-4448-864F-163F665874ED}" authorId="{5BA6196A-1798-0A67-61C0-607A36096AD7}" created="2023-10-16T16:37:41.236">
        <p188:txBody>
          <a:bodyPr/>
          <a:lstStyle/>
          <a:p>
            <a:r>
              <a:rPr lang="en-US"/>
              <a:t>Ok, that's really good to know. I think it will be important to share during the presentation, "There is no safe level, so our goal is to see levels decrease over time."</a:t>
            </a:r>
          </a:p>
        </p188:txBody>
      </p188:reply>
      <p188:reply id="{F8259DC7-0503-4A41-91DC-DCB36D650ED2}" authorId="{5BA6196A-1798-0A67-61C0-607A36096AD7}" created="2023-10-16T16:38:19.128">
        <p188:txBody>
          <a:bodyPr/>
          <a:lstStyle/>
          <a:p>
            <a:r>
              <a:rPr lang="en-US"/>
              <a:t>Also, sharing how it compares to other sites could be something good to share on the slide or verbally as well. Thanks, Kevin! Looking good!</a:t>
            </a:r>
          </a:p>
        </p188:txBody>
      </p188:reply>
    </p188:replyLst>
    <p188:txBody>
      <a:bodyPr/>
      <a:lstStyle/>
      <a:p>
        <a:r>
          <a:rPr lang="en-US"/>
          <a:t>Put in red numbers in chart that exceed EPA threshold. 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180BB-65C7-456F-9124-2FA8BDA4E853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D8942-A934-49BC-9F84-E66B5BC29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8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Segoe UI" panose="020B0502040204020203" pitchFamily="34" charset="0"/>
              </a:rPr>
              <a:t>Annual PM2.5 averages above this level (12.0) are considered harmful to human health. Caveat: we don't have a full year of data to generate an annual average yet.</a:t>
            </a:r>
            <a:endParaRPr lang="en-US" sz="1800">
              <a:effectLst/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8942-A934-49BC-9F84-E66B5BC297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"If one million people are exposed to 1 ug/m3 of diesel particulate matter over their lifetime, 300 people are likely to be diagnosed with cancer because of their exposure.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6D8942-A934-49BC-9F84-E66B5BC297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84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895E2-5A24-4727-AB3D-C476C3D3E05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254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7AA6FD-9C1D-8AF0-2282-9C1CECE9F3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10749"/>
            <a:ext cx="12191997" cy="6879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FCCC47-C968-B33C-5DC2-582CF11120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997" y="3766054"/>
            <a:ext cx="8439615" cy="75019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70BEF-F35F-68E8-E2EE-F3E97AA45E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997" y="4516243"/>
            <a:ext cx="8093927" cy="66601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00BBCB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SUBTITLE IF NEEDED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76A6-C5DE-EF24-E4AF-B9DDDE89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0E2CDB-1C70-6CA3-0C0C-263753D22311}"/>
              </a:ext>
            </a:extLst>
          </p:cNvPr>
          <p:cNvSpPr txBox="1">
            <a:spLocks/>
          </p:cNvSpPr>
          <p:nvPr/>
        </p:nvSpPr>
        <p:spPr>
          <a:xfrm>
            <a:off x="564996" y="3429000"/>
            <a:ext cx="8451656" cy="46358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00BBC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0" kern="120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San Diego County Air Pollution Control District</a:t>
            </a:r>
            <a:endParaRPr lang="en-US" sz="2400" b="0" i="0" kern="1200">
              <a:solidFill>
                <a:schemeClr val="bg1"/>
              </a:solidFill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7BA6A37-9FD6-31C9-18FB-E4A72359DBBC}"/>
              </a:ext>
            </a:extLst>
          </p:cNvPr>
          <p:cNvSpPr txBox="1">
            <a:spLocks/>
          </p:cNvSpPr>
          <p:nvPr/>
        </p:nvSpPr>
        <p:spPr>
          <a:xfrm>
            <a:off x="564996" y="5574796"/>
            <a:ext cx="2676293" cy="8092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i="0" kern="1200">
                <a:solidFill>
                  <a:srgbClr val="00BBCB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500" b="0" i="0">
                <a:latin typeface="Helvetica Neue Light" panose="02000403000000020004" pitchFamily="2" charset="0"/>
                <a:ea typeface="Helvetica Neue Light" panose="02000403000000020004" pitchFamily="2" charset="0"/>
              </a:rPr>
              <a:t>2023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1A0AD2-5940-5268-611A-7D6BBC7280ED}"/>
              </a:ext>
            </a:extLst>
          </p:cNvPr>
          <p:cNvCxnSpPr>
            <a:cxnSpLocks/>
          </p:cNvCxnSpPr>
          <p:nvPr/>
        </p:nvCxnSpPr>
        <p:spPr>
          <a:xfrm>
            <a:off x="564997" y="5324707"/>
            <a:ext cx="897673" cy="0"/>
          </a:xfrm>
          <a:prstGeom prst="line">
            <a:avLst/>
          </a:prstGeom>
          <a:ln w="28575">
            <a:solidFill>
              <a:srgbClr val="00BB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97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7BF34-AB36-2361-6CD1-F4C5C0467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516F02-2FF2-0443-E75C-E7788FE6F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D8CBA-CC99-2AA9-14B1-91A4EB1A5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356A3-753A-B3B6-76B5-CDF83F68C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342085-CD7E-AE7C-ED65-CDFD0B4720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780D50-E632-392C-44DE-77E92A95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0538E9-D7B0-7FD2-0B85-62E1E08D3C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-10749"/>
            <a:ext cx="12191997" cy="6879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AB0CCF-5DAF-F473-5D0C-60C2BEB17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253BC-61B7-A3EC-52F9-6A45F5C4A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1F75C8-2AE4-1E04-B338-8586720F65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0"/>
            <a:ext cx="12191997" cy="68794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150E2-84CB-C0A3-360C-7E0DF0A4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073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D29E30-C935-0F66-ECB3-D84A4FE466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" y="0"/>
            <a:ext cx="12191997" cy="687949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0488C0-795E-7D5A-E6C8-073A51A1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344B8-E448-ABAD-0B6B-019E6CED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-10749"/>
            <a:ext cx="12191997" cy="6879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38326-2524-C9F1-5CD5-79CB4A36B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340073"/>
            <a:ext cx="10515600" cy="1325563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CFFF-2A26-4785-649D-6A03A0A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1C-97CD-E959-1944-AA4986C8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381" y="6492877"/>
            <a:ext cx="2743200" cy="365125"/>
          </a:xfrm>
        </p:spPr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6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D786EF-9B52-1BD3-7C23-E5B68769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21498"/>
            <a:ext cx="12191997" cy="68794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1C-97CD-E959-1944-AA4986C8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D7B720-1FB1-4104-DBEA-99D3D24A2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340073"/>
            <a:ext cx="10515600" cy="1325563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078A09-0D35-D679-48DD-D026A90E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0061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1C344B8-E448-ABAD-0B6B-019E6CEDDB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0"/>
            <a:ext cx="12191999" cy="6879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B38326-2524-C9F1-5CD5-79CB4A36B1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340073"/>
            <a:ext cx="10515600" cy="1325563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FCFFF-2A26-4785-649D-6A03A0AC7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1C-97CD-E959-1944-AA4986C8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6381" y="6492877"/>
            <a:ext cx="2743200" cy="365125"/>
          </a:xfrm>
        </p:spPr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990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D786EF-9B52-1BD3-7C23-E5B687699B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21498"/>
            <a:ext cx="12191997" cy="68794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55C1C-97CD-E959-1944-AA4986C82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BD7B720-1FB1-4104-DBEA-99D3D24A2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340073"/>
            <a:ext cx="10515600" cy="1325563"/>
          </a:xfrm>
        </p:spPr>
        <p:txBody>
          <a:bodyPr>
            <a:normAutofit/>
          </a:bodyPr>
          <a:lstStyle>
            <a:lvl1pPr>
              <a:defRPr sz="4050">
                <a:solidFill>
                  <a:schemeClr val="bg1"/>
                </a:solidFill>
              </a:defRPr>
            </a:lvl1pPr>
          </a:lstStyle>
          <a:p>
            <a:r>
              <a:rPr lang="en-US"/>
              <a:t>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8078A09-0D35-D679-48DD-D026A90EC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3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65CF864-815E-1992-9B5B-195F4356F2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" y="-10749"/>
            <a:ext cx="12191997" cy="6879497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B5CC8F-A196-8D9B-B878-D0743E7C60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24812" y="-10749"/>
            <a:ext cx="6267189" cy="649287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18712-459B-0AA1-038F-C6053821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0476051-F9DE-7941-3053-2EB001311E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340073"/>
            <a:ext cx="4648200" cy="1325563"/>
          </a:xfrm>
        </p:spPr>
        <p:txBody>
          <a:bodyPr>
            <a:normAutofit/>
          </a:bodyPr>
          <a:lstStyle>
            <a:lvl1pPr>
              <a:defRPr sz="405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57FE55-CAC8-A726-ED79-987A46C50E9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87679" y="1665636"/>
            <a:ext cx="4648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726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E8B2D-43B9-DD35-4014-025EEF06A7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21498"/>
            <a:ext cx="12191997" cy="687949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076A6-C5DE-EF24-E4AF-B9DDDE89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5011333-58E9-192D-1F51-7B5772344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565543"/>
            <a:ext cx="10515600" cy="1325563"/>
          </a:xfrm>
        </p:spPr>
        <p:txBody>
          <a:bodyPr>
            <a:normAutofit/>
          </a:bodyPr>
          <a:lstStyle>
            <a:lvl1pPr>
              <a:defRPr sz="4950"/>
            </a:lvl1pPr>
          </a:lstStyle>
          <a:p>
            <a:r>
              <a:rPr lang="en-US"/>
              <a:t>TRANSITION PAGE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7B0EDC8-1279-BA2D-946D-1F6A512E7649}"/>
              </a:ext>
            </a:extLst>
          </p:cNvPr>
          <p:cNvSpPr txBox="1">
            <a:spLocks/>
          </p:cNvSpPr>
          <p:nvPr/>
        </p:nvSpPr>
        <p:spPr>
          <a:xfrm>
            <a:off x="587679" y="1247346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0D96C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000" b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Transition Page Subhead</a:t>
            </a:r>
          </a:p>
        </p:txBody>
      </p:sp>
    </p:spTree>
    <p:extLst>
      <p:ext uri="{BB962C8B-B14F-4D97-AF65-F5344CB8AC3E}">
        <p14:creationId xmlns:p14="http://schemas.microsoft.com/office/powerpoint/2010/main" val="81986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8BAF022-71F0-9114-9436-183EABD70C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21498"/>
            <a:ext cx="12191997" cy="6879496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4E9346-D6C7-0241-5B12-2237102F2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652" y="6492877"/>
            <a:ext cx="2743200" cy="365125"/>
          </a:xfrm>
        </p:spPr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6EA3740-E239-42D1-58D7-115B762599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565543"/>
            <a:ext cx="10515600" cy="1325563"/>
          </a:xfrm>
        </p:spPr>
        <p:txBody>
          <a:bodyPr>
            <a:normAutofit/>
          </a:bodyPr>
          <a:lstStyle>
            <a:lvl1pPr>
              <a:defRPr sz="4950"/>
            </a:lvl1pPr>
          </a:lstStyle>
          <a:p>
            <a:r>
              <a:rPr lang="en-US"/>
              <a:t>TRANSITION PAGE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B36CA3C-1A13-9E88-FF97-833C85574C6A}"/>
              </a:ext>
            </a:extLst>
          </p:cNvPr>
          <p:cNvSpPr txBox="1">
            <a:spLocks/>
          </p:cNvSpPr>
          <p:nvPr/>
        </p:nvSpPr>
        <p:spPr>
          <a:xfrm>
            <a:off x="587679" y="1247346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0D96C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000" b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Transition Page Subhead</a:t>
            </a:r>
          </a:p>
        </p:txBody>
      </p:sp>
    </p:spTree>
    <p:extLst>
      <p:ext uri="{BB962C8B-B14F-4D97-AF65-F5344CB8AC3E}">
        <p14:creationId xmlns:p14="http://schemas.microsoft.com/office/powerpoint/2010/main" val="1480427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F81048-F280-C08D-7E48-372B781AA3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-21498"/>
            <a:ext cx="12191997" cy="6879496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8E4AFA-F7CD-B219-47E5-127A06706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16652" y="6492877"/>
            <a:ext cx="2743200" cy="365125"/>
          </a:xfrm>
        </p:spPr>
        <p:txBody>
          <a:bodyPr/>
          <a:lstStyle>
            <a:lvl1pPr>
              <a:defRPr>
                <a:solidFill>
                  <a:srgbClr val="0D96CF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559C5B-D486-E2BA-FCFD-FB694FEB7B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7679" y="565543"/>
            <a:ext cx="10515600" cy="1325563"/>
          </a:xfrm>
        </p:spPr>
        <p:txBody>
          <a:bodyPr>
            <a:normAutofit/>
          </a:bodyPr>
          <a:lstStyle>
            <a:lvl1pPr>
              <a:defRPr sz="4950"/>
            </a:lvl1pPr>
          </a:lstStyle>
          <a:p>
            <a:r>
              <a:rPr lang="en-US"/>
              <a:t>TRANSITION PAGE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8348BE6-CA3B-0BE8-AB64-B5FAFC760C88}"/>
              </a:ext>
            </a:extLst>
          </p:cNvPr>
          <p:cNvSpPr txBox="1">
            <a:spLocks/>
          </p:cNvSpPr>
          <p:nvPr/>
        </p:nvSpPr>
        <p:spPr>
          <a:xfrm>
            <a:off x="587679" y="1247346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600" b="1" i="0" kern="1200">
                <a:solidFill>
                  <a:srgbClr val="0D96C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 sz="3000" b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Transition Page Subhead</a:t>
            </a:r>
          </a:p>
        </p:txBody>
      </p:sp>
    </p:spTree>
    <p:extLst>
      <p:ext uri="{BB962C8B-B14F-4D97-AF65-F5344CB8AC3E}">
        <p14:creationId xmlns:p14="http://schemas.microsoft.com/office/powerpoint/2010/main" val="21810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CC8B2-FE51-09F5-3EEC-0733FB7EB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BD1C42-D5AE-F84C-DBAE-8D04B4AC5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AED03-C49B-E235-8A2A-F2F8096B0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16652" y="649287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6F0CCD4E-401D-4407-A38F-A0E162FE2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26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rgbClr val="0D96CF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rgbClr val="003D4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rgbClr val="003D4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003D4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b="0" i="0" kern="1200">
          <a:solidFill>
            <a:srgbClr val="003D4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003D4C"/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Bradley@sdapcd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Domingo.Vigil@sdapcd.org" TargetMode="External"/><Relationship Id="rId4" Type="http://schemas.openxmlformats.org/officeDocument/2006/relationships/hyperlink" Target="mailto:Monique.Lopez@sdapcd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1_9ED1A89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3_784593B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627ED7A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1C12E-47E9-0C65-F45C-93270A897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Air Monitoring and Emissions Reduction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40123-FE88-DBF3-4003-7E50E0114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96" y="4516243"/>
            <a:ext cx="9194823" cy="666014"/>
          </a:xfrm>
        </p:spPr>
        <p:txBody>
          <a:bodyPr>
            <a:noAutofit/>
          </a:bodyPr>
          <a:lstStyle/>
          <a:p>
            <a:r>
              <a:rPr lang="en-US" sz="3200" b="1" err="1"/>
              <a:t>Monitoreo</a:t>
            </a:r>
            <a:r>
              <a:rPr lang="en-US" sz="3200" b="1"/>
              <a:t> del Aire y </a:t>
            </a:r>
            <a:r>
              <a:rPr lang="en-US" sz="3200" b="1" err="1"/>
              <a:t>Reducción</a:t>
            </a:r>
            <a:r>
              <a:rPr lang="en-US" sz="3200" b="1"/>
              <a:t> de </a:t>
            </a:r>
            <a:r>
              <a:rPr lang="en-US" sz="3200" b="1" err="1"/>
              <a:t>Emisiones</a:t>
            </a:r>
            <a:endParaRPr lang="en-US" sz="3200" b="1"/>
          </a:p>
        </p:txBody>
      </p:sp>
    </p:spTree>
    <p:extLst>
      <p:ext uri="{BB962C8B-B14F-4D97-AF65-F5344CB8AC3E}">
        <p14:creationId xmlns:p14="http://schemas.microsoft.com/office/powerpoint/2010/main" val="141990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39E6E-DDD9-5088-6316-044BB5074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 Monitoring Plan / Plan del </a:t>
            </a:r>
            <a:r>
              <a:rPr lang="en-US" err="1"/>
              <a:t>Monitoreo</a:t>
            </a:r>
            <a:r>
              <a:rPr lang="en-US"/>
              <a:t> del Aire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32BA396-28DF-78F7-05E5-630E016D00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994" t="11837" r="6309" b="12653"/>
          <a:stretch/>
        </p:blipFill>
        <p:spPr>
          <a:xfrm>
            <a:off x="2612353" y="1349337"/>
            <a:ext cx="7552887" cy="50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455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27E43-60D8-B783-3804-E005F9303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CERP Strategies – Community Care / </a:t>
            </a:r>
            <a:r>
              <a:rPr lang="en-US" err="1"/>
              <a:t>Estrategias</a:t>
            </a:r>
            <a:r>
              <a:rPr lang="en-US"/>
              <a:t> de CERP – </a:t>
            </a:r>
            <a:r>
              <a:rPr lang="en-US" err="1"/>
              <a:t>Cuidado</a:t>
            </a:r>
            <a:r>
              <a:rPr lang="en-US"/>
              <a:t> </a:t>
            </a:r>
            <a:r>
              <a:rPr lang="en-US" err="1"/>
              <a:t>Comunitario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2AC6-8F03-F242-5B57-2168E2EE9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/>
              <a:t>Monitoring at schools, in residential areas</a:t>
            </a:r>
          </a:p>
          <a:p>
            <a:r>
              <a:rPr lang="en-US" sz="2400"/>
              <a:t>Comparing pollution levels with public health data – historical and in future</a:t>
            </a:r>
          </a:p>
          <a:p>
            <a:r>
              <a:rPr lang="en-US" sz="2400"/>
              <a:t>Utilizing smaller, more portable sensors to fill gaps in monitoring network</a:t>
            </a:r>
          </a:p>
          <a:p>
            <a:r>
              <a:rPr lang="en-US" sz="2400" i="1">
                <a:solidFill>
                  <a:srgbClr val="0070C0"/>
                </a:solidFill>
                <a:latin typeface="Helvetica Neue"/>
              </a:rPr>
              <a:t>Example:  Review data before, during, and after San Ysidro school district adopts zero emission school buses:</a:t>
            </a:r>
          </a:p>
          <a:p>
            <a:pPr lvl="1"/>
            <a:r>
              <a:rPr lang="en-US" sz="1800" i="1">
                <a:solidFill>
                  <a:srgbClr val="0070C0"/>
                </a:solidFill>
                <a:latin typeface="Helvetica Neue"/>
              </a:rPr>
              <a:t>Note changes in diesel particulate matter levels as more zero emission buses are used</a:t>
            </a:r>
          </a:p>
          <a:p>
            <a:pPr lvl="1"/>
            <a:r>
              <a:rPr lang="en-US" sz="1800" i="1">
                <a:solidFill>
                  <a:srgbClr val="0070C0"/>
                </a:solidFill>
                <a:latin typeface="Helvetica Neue"/>
              </a:rPr>
              <a:t>Track available health data, especially for school-aged children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9602A-1493-90BF-076F-9A6A575BDF37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/>
              <a:t>Monitoreo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</a:t>
            </a:r>
            <a:r>
              <a:rPr lang="en-US" sz="2400" err="1"/>
              <a:t>escuelas</a:t>
            </a:r>
            <a:r>
              <a:rPr lang="en-US" sz="2400"/>
              <a:t>, </a:t>
            </a:r>
            <a:r>
              <a:rPr lang="en-US" sz="2400" err="1"/>
              <a:t>áreas</a:t>
            </a:r>
            <a:r>
              <a:rPr lang="en-US" sz="2400"/>
              <a:t> </a:t>
            </a:r>
            <a:r>
              <a:rPr lang="en-US" sz="2400" err="1"/>
              <a:t>residenciales</a:t>
            </a:r>
            <a:endParaRPr lang="en-US" sz="2400"/>
          </a:p>
          <a:p>
            <a:r>
              <a:rPr lang="en-US" sz="2400" err="1"/>
              <a:t>Comparar</a:t>
            </a:r>
            <a:r>
              <a:rPr lang="en-US" sz="2400"/>
              <a:t> </a:t>
            </a:r>
            <a:r>
              <a:rPr lang="en-US" sz="2400" err="1"/>
              <a:t>niveles</a:t>
            </a:r>
            <a:r>
              <a:rPr lang="en-US" sz="2400"/>
              <a:t> de </a:t>
            </a:r>
            <a:r>
              <a:rPr lang="en-US" sz="2400" err="1"/>
              <a:t>contaminación</a:t>
            </a:r>
            <a:r>
              <a:rPr lang="en-US" sz="2400"/>
              <a:t> con </a:t>
            </a:r>
            <a:r>
              <a:rPr lang="en-US" sz="2400" err="1"/>
              <a:t>datos</a:t>
            </a:r>
            <a:r>
              <a:rPr lang="en-US" sz="2400"/>
              <a:t> de </a:t>
            </a:r>
            <a:r>
              <a:rPr lang="en-US" sz="2400" err="1"/>
              <a:t>salud</a:t>
            </a:r>
            <a:r>
              <a:rPr lang="en-US" sz="2400"/>
              <a:t> </a:t>
            </a:r>
            <a:r>
              <a:rPr lang="en-US" sz="2400" err="1"/>
              <a:t>pública</a:t>
            </a:r>
            <a:endParaRPr lang="en-US" sz="2400"/>
          </a:p>
          <a:p>
            <a:r>
              <a:rPr lang="en-US" sz="2400"/>
              <a:t>Usar </a:t>
            </a:r>
            <a:r>
              <a:rPr lang="en-US" sz="2400" err="1"/>
              <a:t>sensores</a:t>
            </a:r>
            <a:r>
              <a:rPr lang="en-US" sz="2400"/>
              <a:t> </a:t>
            </a:r>
            <a:r>
              <a:rPr lang="en-US" sz="2400" err="1"/>
              <a:t>más</a:t>
            </a:r>
            <a:r>
              <a:rPr lang="en-US" sz="2400"/>
              <a:t> </a:t>
            </a:r>
            <a:r>
              <a:rPr lang="en-US" sz="2400" err="1"/>
              <a:t>pequeños</a:t>
            </a:r>
            <a:r>
              <a:rPr lang="en-US" sz="2400"/>
              <a:t> y portables para </a:t>
            </a:r>
            <a:r>
              <a:rPr lang="en-US" sz="2400" err="1"/>
              <a:t>cerrar</a:t>
            </a:r>
            <a:r>
              <a:rPr lang="en-US" sz="2400"/>
              <a:t> </a:t>
            </a:r>
            <a:r>
              <a:rPr lang="en-US" sz="2400" err="1"/>
              <a:t>brechas</a:t>
            </a:r>
            <a:r>
              <a:rPr lang="en-US" sz="2400"/>
              <a:t> </a:t>
            </a:r>
            <a:r>
              <a:rPr lang="en-US" sz="2400" err="1"/>
              <a:t>en</a:t>
            </a:r>
            <a:r>
              <a:rPr lang="en-US" sz="2400"/>
              <a:t> la red de </a:t>
            </a:r>
            <a:r>
              <a:rPr lang="en-US" sz="2400" err="1"/>
              <a:t>monitoreo</a:t>
            </a:r>
            <a:endParaRPr lang="en-US" sz="2400"/>
          </a:p>
          <a:p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Ejemplo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: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Revisar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datos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antes,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durante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, y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despues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que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el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distrito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escolar de San Ysidro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adopte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camiones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escolares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cero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emisiones</a:t>
            </a:r>
            <a:endParaRPr lang="en-US" sz="2400" i="1">
              <a:solidFill>
                <a:srgbClr val="0070C0"/>
              </a:solidFill>
              <a:latin typeface="Helvetica Neue"/>
            </a:endParaRPr>
          </a:p>
          <a:p>
            <a:pPr lvl="1"/>
            <a:r>
              <a:rPr lang="en-US" sz="1800" i="1" err="1">
                <a:solidFill>
                  <a:srgbClr val="0070C0"/>
                </a:solidFill>
                <a:latin typeface="Helvetica Neue"/>
              </a:rPr>
              <a:t>Observar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cambios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en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niveles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partículas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diesel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mientras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se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utilizan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más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camiones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de cero emisiones</a:t>
            </a:r>
          </a:p>
          <a:p>
            <a:pPr lvl="1"/>
            <a:r>
              <a:rPr lang="en-US" sz="1800" i="1" err="1">
                <a:solidFill>
                  <a:srgbClr val="0070C0"/>
                </a:solidFill>
                <a:latin typeface="Helvetica Neue"/>
              </a:rPr>
              <a:t>Monitorear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datos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disponibles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salud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,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particularmente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los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niños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en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1800" i="1" err="1">
                <a:solidFill>
                  <a:srgbClr val="0070C0"/>
                </a:solidFill>
                <a:latin typeface="Helvetica Neue"/>
              </a:rPr>
              <a:t>edad</a:t>
            </a:r>
            <a:r>
              <a:rPr lang="en-US" sz="1800" i="1">
                <a:solidFill>
                  <a:srgbClr val="0070C0"/>
                </a:solidFill>
                <a:latin typeface="Helvetica Neue"/>
              </a:rPr>
              <a:t> escolar</a:t>
            </a:r>
          </a:p>
        </p:txBody>
      </p:sp>
    </p:spTree>
    <p:extLst>
      <p:ext uri="{BB962C8B-B14F-4D97-AF65-F5344CB8AC3E}">
        <p14:creationId xmlns:p14="http://schemas.microsoft.com/office/powerpoint/2010/main" val="4188986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EF6A-0FC9-1766-BBD9-E284C500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CERP Strategies – Passenger Vehicles / </a:t>
            </a:r>
            <a:r>
              <a:rPr lang="en-US" err="1"/>
              <a:t>Estrategias</a:t>
            </a:r>
            <a:r>
              <a:rPr lang="en-US"/>
              <a:t> del CERP – </a:t>
            </a:r>
            <a:r>
              <a:rPr lang="en-US" err="1"/>
              <a:t>Vehículos</a:t>
            </a:r>
            <a:r>
              <a:rPr lang="en-US"/>
              <a:t> de </a:t>
            </a:r>
            <a:r>
              <a:rPr lang="en-US" err="1"/>
              <a:t>Pasajeros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A9D2-D110-4F4F-25C1-4B87E0B2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/>
              <a:t>Analyze vehicle-related pollution levels at sites near major roadways</a:t>
            </a:r>
          </a:p>
          <a:p>
            <a:pPr lvl="1"/>
            <a:r>
              <a:rPr lang="en-US" sz="1800"/>
              <a:t>San Ysidro (Fire Station #29)</a:t>
            </a:r>
          </a:p>
          <a:p>
            <a:pPr lvl="1"/>
            <a:r>
              <a:rPr lang="en-US" sz="1800">
                <a:latin typeface="Helvetica Neue"/>
              </a:rPr>
              <a:t>California High Patrol Facility (</a:t>
            </a:r>
            <a:r>
              <a:rPr lang="en-US" sz="1800" err="1">
                <a:latin typeface="Helvetica Neue"/>
              </a:rPr>
              <a:t>Otay</a:t>
            </a:r>
            <a:r>
              <a:rPr lang="en-US" sz="1800">
                <a:latin typeface="Helvetica Neue"/>
              </a:rPr>
              <a:t> Mesa)</a:t>
            </a:r>
          </a:p>
          <a:p>
            <a:pPr lvl="1"/>
            <a:r>
              <a:rPr lang="en-US" sz="1800"/>
              <a:t>Other sites </a:t>
            </a:r>
            <a:r>
              <a:rPr lang="en-US" sz="1800" err="1"/>
              <a:t>tbd</a:t>
            </a:r>
            <a:endParaRPr lang="en-US" sz="1800"/>
          </a:p>
          <a:p>
            <a:r>
              <a:rPr lang="en-US" sz="2400"/>
              <a:t>International Border wait time data</a:t>
            </a:r>
          </a:p>
          <a:p>
            <a:r>
              <a:rPr lang="en-US" sz="2400"/>
              <a:t>Study relationship between air pollution and traffic patterns</a:t>
            </a:r>
          </a:p>
          <a:p>
            <a:r>
              <a:rPr lang="en-US" sz="2400" i="1">
                <a:solidFill>
                  <a:srgbClr val="0070C0"/>
                </a:solidFill>
                <a:latin typeface="Helvetica Neue"/>
              </a:rPr>
              <a:t>Example: track use of electric vehicles; ideally, we see a reduction in levels of passenger vehicle-related pollution such as volatile organic compounds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5F8A9CE-C217-C137-6354-6EC26ABCCFEB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/>
              <a:t>Analizar</a:t>
            </a:r>
            <a:r>
              <a:rPr lang="en-US" sz="2400"/>
              <a:t> </a:t>
            </a:r>
            <a:r>
              <a:rPr lang="en-US" sz="2400" err="1"/>
              <a:t>contaminación</a:t>
            </a:r>
            <a:r>
              <a:rPr lang="en-US" sz="2400"/>
              <a:t> de </a:t>
            </a:r>
            <a:r>
              <a:rPr lang="en-US" sz="2400" err="1"/>
              <a:t>vehículos</a:t>
            </a:r>
            <a:r>
              <a:rPr lang="en-US" sz="2400"/>
              <a:t> a </a:t>
            </a:r>
            <a:r>
              <a:rPr lang="en-US" sz="2400" err="1"/>
              <a:t>los</a:t>
            </a:r>
            <a:r>
              <a:rPr lang="en-US" sz="2400"/>
              <a:t> sitios que </a:t>
            </a:r>
            <a:r>
              <a:rPr lang="en-US" sz="2400" err="1"/>
              <a:t>están</a:t>
            </a:r>
            <a:r>
              <a:rPr lang="en-US" sz="2400"/>
              <a:t> </a:t>
            </a:r>
            <a:r>
              <a:rPr lang="en-US" sz="2400" err="1"/>
              <a:t>cerca</a:t>
            </a:r>
            <a:r>
              <a:rPr lang="en-US" sz="2400"/>
              <a:t> de </a:t>
            </a:r>
            <a:r>
              <a:rPr lang="en-US" sz="2400" err="1"/>
              <a:t>carreteras</a:t>
            </a:r>
            <a:r>
              <a:rPr lang="en-US" sz="2400"/>
              <a:t> </a:t>
            </a:r>
            <a:r>
              <a:rPr lang="en-US" sz="2400" err="1"/>
              <a:t>principales</a:t>
            </a:r>
            <a:endParaRPr lang="en-US" sz="2400"/>
          </a:p>
          <a:p>
            <a:pPr lvl="1"/>
            <a:r>
              <a:rPr lang="en-US" sz="1800"/>
              <a:t>San Ysidro (Fire Station #29)</a:t>
            </a:r>
          </a:p>
          <a:p>
            <a:pPr lvl="1"/>
            <a:r>
              <a:rPr lang="en-US" sz="1800">
                <a:latin typeface="Helvetica Neue"/>
              </a:rPr>
              <a:t>California High Patrol Facility (</a:t>
            </a:r>
            <a:r>
              <a:rPr lang="en-US" sz="1800" err="1">
                <a:latin typeface="Helvetica Neue"/>
              </a:rPr>
              <a:t>Otay</a:t>
            </a:r>
            <a:r>
              <a:rPr lang="en-US" sz="1800">
                <a:latin typeface="Helvetica Neue"/>
              </a:rPr>
              <a:t> Mesa)</a:t>
            </a:r>
          </a:p>
          <a:p>
            <a:pPr lvl="1"/>
            <a:r>
              <a:rPr lang="en-US" sz="1800" err="1"/>
              <a:t>Otros</a:t>
            </a:r>
            <a:r>
              <a:rPr lang="en-US" sz="1800"/>
              <a:t> sitios </a:t>
            </a:r>
            <a:r>
              <a:rPr lang="en-US" sz="1800" err="1"/>
              <a:t>por</a:t>
            </a:r>
            <a:r>
              <a:rPr lang="en-US" sz="1800"/>
              <a:t> </a:t>
            </a:r>
            <a:r>
              <a:rPr lang="en-US" sz="1800" err="1"/>
              <a:t>determinar</a:t>
            </a:r>
            <a:endParaRPr lang="en-US" sz="1800"/>
          </a:p>
          <a:p>
            <a:r>
              <a:rPr lang="en-US" sz="2400" err="1"/>
              <a:t>Datos</a:t>
            </a:r>
            <a:r>
              <a:rPr lang="en-US" sz="2400"/>
              <a:t> de </a:t>
            </a:r>
            <a:r>
              <a:rPr lang="en-US" sz="2400" err="1"/>
              <a:t>tiempo</a:t>
            </a:r>
            <a:r>
              <a:rPr lang="en-US" sz="2400"/>
              <a:t> de </a:t>
            </a:r>
            <a:r>
              <a:rPr lang="en-US" sz="2400" err="1"/>
              <a:t>espera</a:t>
            </a:r>
            <a:r>
              <a:rPr lang="en-US" sz="2400"/>
              <a:t> en la Frontera Internacional</a:t>
            </a:r>
          </a:p>
          <a:p>
            <a:r>
              <a:rPr lang="en-US" sz="2400" err="1"/>
              <a:t>Estudiar</a:t>
            </a:r>
            <a:r>
              <a:rPr lang="en-US" sz="2400"/>
              <a:t> las </a:t>
            </a:r>
            <a:r>
              <a:rPr lang="en-US" sz="2400" err="1"/>
              <a:t>relaciones</a:t>
            </a:r>
            <a:r>
              <a:rPr lang="en-US" sz="2400"/>
              <a:t> entre </a:t>
            </a:r>
            <a:r>
              <a:rPr lang="en-US" sz="2400" err="1"/>
              <a:t>contaminación</a:t>
            </a:r>
            <a:r>
              <a:rPr lang="en-US" sz="2400"/>
              <a:t> del </a:t>
            </a:r>
            <a:r>
              <a:rPr lang="en-US" sz="2400" err="1"/>
              <a:t>aire</a:t>
            </a:r>
            <a:r>
              <a:rPr lang="en-US" sz="2400"/>
              <a:t> y </a:t>
            </a:r>
            <a:r>
              <a:rPr lang="en-US" sz="2400" err="1"/>
              <a:t>patrones</a:t>
            </a:r>
            <a:r>
              <a:rPr lang="en-US" sz="2400"/>
              <a:t> de </a:t>
            </a:r>
            <a:r>
              <a:rPr lang="en-US" sz="2400" err="1"/>
              <a:t>tráfico</a:t>
            </a:r>
            <a:endParaRPr lang="en-US" sz="2400"/>
          </a:p>
          <a:p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Ejemplo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: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monitorear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el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uso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vehiculos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eléctricos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;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idealmente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, hay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reducciones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niveles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contaminación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vehiculos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,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como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compuestos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400" i="1" err="1">
                <a:solidFill>
                  <a:srgbClr val="0070C0"/>
                </a:solidFill>
                <a:latin typeface="Helvetica Neue"/>
              </a:rPr>
              <a:t>orgánicos</a:t>
            </a:r>
            <a:r>
              <a:rPr lang="en-US" sz="2400" i="1">
                <a:solidFill>
                  <a:srgbClr val="0070C0"/>
                </a:solidFill>
                <a:latin typeface="Helvetica Neue"/>
              </a:rPr>
              <a:t> volatiles</a:t>
            </a:r>
          </a:p>
        </p:txBody>
      </p:sp>
    </p:spTree>
    <p:extLst>
      <p:ext uri="{BB962C8B-B14F-4D97-AF65-F5344CB8AC3E}">
        <p14:creationId xmlns:p14="http://schemas.microsoft.com/office/powerpoint/2010/main" val="388349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6EF6A-0FC9-1766-BBD9-E284C500D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CERP Strategies – Heavy-duty Vehicles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DA9D2-D110-4F4F-25C1-4B87E0B2B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000"/>
              <a:t>Analyze diesel particulate matter, other vehicle-related pollution levels at sites near major roadways</a:t>
            </a:r>
          </a:p>
          <a:p>
            <a:pPr lvl="1"/>
            <a:r>
              <a:rPr lang="en-US" sz="1600"/>
              <a:t>San Ysidro (Fire Station #29)</a:t>
            </a:r>
          </a:p>
          <a:p>
            <a:pPr lvl="1"/>
            <a:r>
              <a:rPr lang="en-US" sz="1600">
                <a:latin typeface="Helvetica Neue"/>
              </a:rPr>
              <a:t>California High Patrol Facility (</a:t>
            </a:r>
            <a:r>
              <a:rPr lang="en-US" sz="1600" err="1">
                <a:latin typeface="Helvetica Neue"/>
              </a:rPr>
              <a:t>Otay</a:t>
            </a:r>
            <a:r>
              <a:rPr lang="en-US" sz="1600">
                <a:latin typeface="Helvetica Neue"/>
              </a:rPr>
              <a:t> Mesa)</a:t>
            </a:r>
          </a:p>
          <a:p>
            <a:pPr lvl="1"/>
            <a:r>
              <a:rPr lang="en-US" sz="1600"/>
              <a:t>Other sites </a:t>
            </a:r>
            <a:r>
              <a:rPr lang="en-US" sz="1600" err="1"/>
              <a:t>tbd</a:t>
            </a:r>
            <a:endParaRPr lang="en-US" sz="1600"/>
          </a:p>
          <a:p>
            <a:r>
              <a:rPr lang="en-US" sz="2000">
                <a:latin typeface="Helvetica Neue"/>
              </a:rPr>
              <a:t>International Border wait time data, especially </a:t>
            </a:r>
            <a:r>
              <a:rPr lang="en-US" sz="2000" err="1">
                <a:latin typeface="Helvetica Neue"/>
              </a:rPr>
              <a:t>Otay</a:t>
            </a:r>
            <a:r>
              <a:rPr lang="en-US" sz="2000">
                <a:latin typeface="Helvetica Neue"/>
              </a:rPr>
              <a:t> Mesa</a:t>
            </a:r>
          </a:p>
          <a:p>
            <a:r>
              <a:rPr lang="en-US" sz="2000"/>
              <a:t>Study relationship between air pollution and:</a:t>
            </a:r>
          </a:p>
          <a:p>
            <a:pPr lvl="1"/>
            <a:r>
              <a:rPr lang="en-US" sz="1600"/>
              <a:t>Traffic patterns</a:t>
            </a:r>
          </a:p>
          <a:p>
            <a:pPr lvl="1"/>
            <a:r>
              <a:rPr lang="en-US" sz="1600"/>
              <a:t>Shipping metrics</a:t>
            </a:r>
          </a:p>
          <a:p>
            <a:r>
              <a:rPr lang="en-US" sz="2000" i="1">
                <a:solidFill>
                  <a:srgbClr val="0070C0"/>
                </a:solidFill>
                <a:latin typeface="Helvetica Neue"/>
              </a:rPr>
              <a:t>Example: track the number and proportion of zero emission heavy-duty trucks in International Border Community; ideally, black carbon and elemental carbon levels decrease as zero emission truck usage increases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BE925E-FA8F-6C54-CE59-CAC4D9632196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/>
              <a:t>Analizar</a:t>
            </a:r>
            <a:r>
              <a:rPr lang="en-US" sz="2000"/>
              <a:t> </a:t>
            </a:r>
            <a:r>
              <a:rPr lang="en-US" sz="2000" err="1"/>
              <a:t>los</a:t>
            </a:r>
            <a:r>
              <a:rPr lang="en-US" sz="2000"/>
              <a:t> </a:t>
            </a:r>
            <a:r>
              <a:rPr lang="en-US" sz="2000" err="1"/>
              <a:t>niveles</a:t>
            </a:r>
            <a:r>
              <a:rPr lang="en-US" sz="2000"/>
              <a:t> de </a:t>
            </a:r>
            <a:r>
              <a:rPr lang="en-US" sz="2000" err="1"/>
              <a:t>partículas</a:t>
            </a:r>
            <a:r>
              <a:rPr lang="en-US" sz="2000"/>
              <a:t> diesel y </a:t>
            </a:r>
            <a:r>
              <a:rPr lang="en-US" sz="2000" err="1"/>
              <a:t>otra</a:t>
            </a:r>
            <a:r>
              <a:rPr lang="en-US" sz="2000"/>
              <a:t> </a:t>
            </a:r>
            <a:r>
              <a:rPr lang="en-US" sz="2000" err="1"/>
              <a:t>contaminación</a:t>
            </a:r>
            <a:r>
              <a:rPr lang="en-US" sz="2000"/>
              <a:t> de </a:t>
            </a:r>
            <a:r>
              <a:rPr lang="en-US" sz="2000" err="1"/>
              <a:t>vehiculos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sitios </a:t>
            </a:r>
            <a:r>
              <a:rPr lang="en-US" sz="2000" err="1"/>
              <a:t>cercanos</a:t>
            </a:r>
            <a:r>
              <a:rPr lang="en-US" sz="2000"/>
              <a:t> a </a:t>
            </a:r>
            <a:r>
              <a:rPr lang="en-US" sz="2000" err="1"/>
              <a:t>carreteras</a:t>
            </a:r>
            <a:r>
              <a:rPr lang="en-US" sz="2000"/>
              <a:t> </a:t>
            </a:r>
            <a:r>
              <a:rPr lang="en-US" sz="2000" err="1"/>
              <a:t>principales</a:t>
            </a:r>
            <a:endParaRPr lang="en-US" sz="2000"/>
          </a:p>
          <a:p>
            <a:pPr lvl="1"/>
            <a:r>
              <a:rPr lang="en-US" sz="1600"/>
              <a:t>San Ysidro (Fire Station #29)</a:t>
            </a:r>
          </a:p>
          <a:p>
            <a:pPr lvl="1"/>
            <a:r>
              <a:rPr lang="en-US" sz="1600">
                <a:latin typeface="Helvetica Neue"/>
              </a:rPr>
              <a:t>California High Patrol Facility (</a:t>
            </a:r>
            <a:r>
              <a:rPr lang="en-US" sz="1600" err="1">
                <a:latin typeface="Helvetica Neue"/>
              </a:rPr>
              <a:t>Otay</a:t>
            </a:r>
            <a:r>
              <a:rPr lang="en-US" sz="1600">
                <a:latin typeface="Helvetica Neue"/>
              </a:rPr>
              <a:t> Mesa)</a:t>
            </a:r>
          </a:p>
          <a:p>
            <a:pPr lvl="1"/>
            <a:r>
              <a:rPr lang="en-US" sz="1600" err="1"/>
              <a:t>Otros</a:t>
            </a:r>
            <a:r>
              <a:rPr lang="en-US" sz="1600"/>
              <a:t> sitios </a:t>
            </a:r>
            <a:r>
              <a:rPr lang="en-US" sz="1600" err="1"/>
              <a:t>por</a:t>
            </a:r>
            <a:r>
              <a:rPr lang="en-US" sz="1600"/>
              <a:t> </a:t>
            </a:r>
            <a:r>
              <a:rPr lang="en-US" sz="1600" err="1"/>
              <a:t>determinar</a:t>
            </a:r>
            <a:endParaRPr lang="en-US" sz="1600"/>
          </a:p>
          <a:p>
            <a:r>
              <a:rPr lang="en-US" sz="2000" err="1"/>
              <a:t>Datos</a:t>
            </a:r>
            <a:r>
              <a:rPr lang="en-US" sz="2000"/>
              <a:t> de </a:t>
            </a:r>
            <a:r>
              <a:rPr lang="en-US" sz="2000" err="1"/>
              <a:t>tiempo</a:t>
            </a:r>
            <a:r>
              <a:rPr lang="en-US" sz="2000"/>
              <a:t> de </a:t>
            </a:r>
            <a:r>
              <a:rPr lang="en-US" sz="2000" err="1"/>
              <a:t>espera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la Frontera Internacional, </a:t>
            </a:r>
            <a:r>
              <a:rPr lang="en-US" sz="2000" err="1"/>
              <a:t>particularmente</a:t>
            </a:r>
            <a:r>
              <a:rPr lang="en-US" sz="2000"/>
              <a:t> Otay Mesa</a:t>
            </a:r>
          </a:p>
          <a:p>
            <a:r>
              <a:rPr lang="en-US" sz="2000" err="1"/>
              <a:t>Estudiar</a:t>
            </a:r>
            <a:r>
              <a:rPr lang="en-US" sz="2000"/>
              <a:t> las </a:t>
            </a:r>
            <a:r>
              <a:rPr lang="en-US" sz="2000" err="1"/>
              <a:t>relaciones</a:t>
            </a:r>
            <a:r>
              <a:rPr lang="en-US" sz="2000"/>
              <a:t> entre </a:t>
            </a:r>
            <a:r>
              <a:rPr lang="en-US" sz="2000" err="1"/>
              <a:t>contaminación</a:t>
            </a:r>
            <a:r>
              <a:rPr lang="en-US" sz="2000"/>
              <a:t> del </a:t>
            </a:r>
            <a:r>
              <a:rPr lang="en-US" sz="2000" err="1"/>
              <a:t>aire</a:t>
            </a:r>
            <a:r>
              <a:rPr lang="en-US" sz="2000"/>
              <a:t> y:</a:t>
            </a:r>
          </a:p>
          <a:p>
            <a:pPr lvl="1"/>
            <a:r>
              <a:rPr lang="en-US" sz="1600" err="1"/>
              <a:t>Patrones</a:t>
            </a:r>
            <a:r>
              <a:rPr lang="en-US" sz="1600"/>
              <a:t> </a:t>
            </a:r>
            <a:r>
              <a:rPr lang="en-US" sz="1600" err="1"/>
              <a:t>tráficos</a:t>
            </a:r>
            <a:endParaRPr lang="en-US" sz="1600"/>
          </a:p>
          <a:p>
            <a:pPr lvl="1"/>
            <a:r>
              <a:rPr lang="en-US" sz="1600" err="1"/>
              <a:t>Indicadores</a:t>
            </a:r>
            <a:r>
              <a:rPr lang="en-US" sz="1600"/>
              <a:t> de </a:t>
            </a:r>
            <a:r>
              <a:rPr lang="en-US" sz="1600" err="1"/>
              <a:t>envíos</a:t>
            </a:r>
            <a:endParaRPr lang="en-US" sz="1600"/>
          </a:p>
          <a:p>
            <a:r>
              <a:rPr lang="en-US" sz="2000" i="1" err="1">
                <a:solidFill>
                  <a:srgbClr val="0070C0"/>
                </a:solidFill>
                <a:latin typeface="Helvetica Neue"/>
              </a:rPr>
              <a:t>Ejemplo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: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monitorear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el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numero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y la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proporción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camiones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pesados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de cero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emisiones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;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idealmente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, hay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reducciones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los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niveles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de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carbono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negro y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carbono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elemental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cuando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se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utilizan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más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</a:t>
            </a:r>
            <a:r>
              <a:rPr lang="en-US" sz="2000" i="1" err="1">
                <a:solidFill>
                  <a:srgbClr val="0070C0"/>
                </a:solidFill>
                <a:latin typeface="Helvetica Neue"/>
              </a:rPr>
              <a:t>camiones</a:t>
            </a:r>
            <a:r>
              <a:rPr lang="en-US" sz="2000" i="1">
                <a:solidFill>
                  <a:srgbClr val="0070C0"/>
                </a:solidFill>
                <a:latin typeface="Helvetica Neue"/>
              </a:rPr>
              <a:t> de cero emisiones</a:t>
            </a:r>
          </a:p>
        </p:txBody>
      </p:sp>
    </p:spTree>
    <p:extLst>
      <p:ext uri="{BB962C8B-B14F-4D97-AF65-F5344CB8AC3E}">
        <p14:creationId xmlns:p14="http://schemas.microsoft.com/office/powerpoint/2010/main" val="103770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A9BA-E28B-89A1-4A21-94A7017DA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CERP Strategies – Cross-border Pollution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FA7B7-16C3-963F-6CEC-C20E04891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>
            <a:normAutofit lnSpcReduction="10000"/>
          </a:bodyPr>
          <a:lstStyle/>
          <a:p>
            <a:r>
              <a:rPr lang="en-US" sz="2800"/>
              <a:t>Broaden data sharing with other agencies on both sides of border</a:t>
            </a:r>
          </a:p>
          <a:p>
            <a:r>
              <a:rPr lang="en-US" sz="2800"/>
              <a:t>Compare available monitoring data to deepen understanding of pollution movement</a:t>
            </a:r>
          </a:p>
          <a:p>
            <a:r>
              <a:rPr lang="en-US" sz="2800"/>
              <a:t>Tijuana River</a:t>
            </a:r>
          </a:p>
          <a:p>
            <a:pPr lvl="1"/>
            <a:r>
              <a:rPr lang="en-US" sz="2000"/>
              <a:t>deploy sensors to quantify, track odor-causing chemical levels</a:t>
            </a:r>
          </a:p>
          <a:p>
            <a:pPr lvl="1"/>
            <a:r>
              <a:rPr lang="en-US" sz="2000"/>
              <a:t>Continue monitoring while projects begin and proceed</a:t>
            </a:r>
          </a:p>
          <a:p>
            <a:pPr lvl="1"/>
            <a:r>
              <a:rPr lang="en-US" sz="2000"/>
              <a:t>Assess trends in pollution levels, odor reports, and effects from weather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09F0F3-C134-56B8-8798-7ED0A1C3ABE5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Expandir</a:t>
            </a:r>
            <a:r>
              <a:rPr lang="en-US" sz="2800"/>
              <a:t> </a:t>
            </a:r>
            <a:r>
              <a:rPr lang="en-US" sz="2800" err="1"/>
              <a:t>el</a:t>
            </a:r>
            <a:r>
              <a:rPr lang="en-US" sz="2800"/>
              <a:t> </a:t>
            </a:r>
            <a:r>
              <a:rPr lang="en-US" sz="2800" err="1"/>
              <a:t>intercambio</a:t>
            </a:r>
            <a:r>
              <a:rPr lang="en-US" sz="2800"/>
              <a:t> de </a:t>
            </a:r>
            <a:r>
              <a:rPr lang="en-US" sz="2800" err="1"/>
              <a:t>datos</a:t>
            </a:r>
            <a:r>
              <a:rPr lang="en-US" sz="2800"/>
              <a:t> con </a:t>
            </a:r>
            <a:r>
              <a:rPr lang="en-US" sz="2800" err="1"/>
              <a:t>otras</a:t>
            </a:r>
            <a:r>
              <a:rPr lang="en-US" sz="2800"/>
              <a:t> </a:t>
            </a:r>
            <a:r>
              <a:rPr lang="en-US" sz="2800" err="1"/>
              <a:t>agencias</a:t>
            </a:r>
            <a:r>
              <a:rPr lang="en-US" sz="2800"/>
              <a:t> </a:t>
            </a:r>
            <a:r>
              <a:rPr lang="en-US" sz="2800" err="1"/>
              <a:t>en</a:t>
            </a:r>
            <a:r>
              <a:rPr lang="en-US" sz="2800"/>
              <a:t> ambos </a:t>
            </a:r>
            <a:r>
              <a:rPr lang="en-US" sz="2800" err="1"/>
              <a:t>lados</a:t>
            </a:r>
            <a:r>
              <a:rPr lang="en-US" sz="2800"/>
              <a:t> de la </a:t>
            </a:r>
            <a:r>
              <a:rPr lang="en-US" sz="2800" err="1"/>
              <a:t>frontera</a:t>
            </a:r>
            <a:endParaRPr lang="en-US" sz="2800"/>
          </a:p>
          <a:p>
            <a:r>
              <a:rPr lang="en-US" sz="2800" err="1"/>
              <a:t>Comparar</a:t>
            </a:r>
            <a:r>
              <a:rPr lang="en-US" sz="2800"/>
              <a:t> </a:t>
            </a:r>
            <a:r>
              <a:rPr lang="en-US" sz="2800" err="1"/>
              <a:t>datos</a:t>
            </a:r>
            <a:r>
              <a:rPr lang="en-US" sz="2800"/>
              <a:t> </a:t>
            </a:r>
            <a:r>
              <a:rPr lang="en-US" sz="2800" err="1"/>
              <a:t>disponibles</a:t>
            </a:r>
            <a:r>
              <a:rPr lang="en-US" sz="2800"/>
              <a:t> para </a:t>
            </a:r>
            <a:r>
              <a:rPr lang="en-US" sz="2800" err="1"/>
              <a:t>mejorar</a:t>
            </a:r>
            <a:r>
              <a:rPr lang="en-US" sz="2800"/>
              <a:t> </a:t>
            </a:r>
            <a:r>
              <a:rPr lang="en-US" sz="2800" err="1"/>
              <a:t>el</a:t>
            </a:r>
            <a:r>
              <a:rPr lang="en-US" sz="2800"/>
              <a:t> </a:t>
            </a:r>
            <a:r>
              <a:rPr lang="en-US" sz="2800" err="1"/>
              <a:t>conocimiento</a:t>
            </a:r>
            <a:r>
              <a:rPr lang="en-US" sz="2800"/>
              <a:t> de </a:t>
            </a:r>
            <a:r>
              <a:rPr lang="en-US" sz="2800" err="1"/>
              <a:t>movimiento</a:t>
            </a:r>
            <a:r>
              <a:rPr lang="en-US" sz="2800"/>
              <a:t> de la </a:t>
            </a:r>
            <a:r>
              <a:rPr lang="en-US" sz="2800" err="1"/>
              <a:t>contaminación</a:t>
            </a:r>
            <a:r>
              <a:rPr lang="en-US" sz="2800"/>
              <a:t> del </a:t>
            </a:r>
            <a:r>
              <a:rPr lang="en-US" sz="2800" err="1"/>
              <a:t>aire</a:t>
            </a:r>
            <a:endParaRPr lang="en-US" sz="2800"/>
          </a:p>
          <a:p>
            <a:r>
              <a:rPr lang="en-US" sz="2800"/>
              <a:t>Río Tijuana</a:t>
            </a:r>
          </a:p>
          <a:p>
            <a:pPr lvl="1"/>
            <a:r>
              <a:rPr lang="en-US" sz="2000" err="1"/>
              <a:t>Utilizar</a:t>
            </a:r>
            <a:r>
              <a:rPr lang="en-US" sz="2000"/>
              <a:t> </a:t>
            </a:r>
            <a:r>
              <a:rPr lang="en-US" sz="2000" err="1"/>
              <a:t>sensores</a:t>
            </a:r>
            <a:r>
              <a:rPr lang="en-US" sz="2000"/>
              <a:t> para </a:t>
            </a:r>
            <a:r>
              <a:rPr lang="en-US" sz="2000" err="1"/>
              <a:t>cuantificar</a:t>
            </a:r>
            <a:r>
              <a:rPr lang="en-US" sz="2000"/>
              <a:t> y </a:t>
            </a:r>
            <a:r>
              <a:rPr lang="en-US" sz="2000" err="1"/>
              <a:t>monitorear</a:t>
            </a:r>
            <a:r>
              <a:rPr lang="en-US" sz="2000"/>
              <a:t> </a:t>
            </a:r>
            <a:r>
              <a:rPr lang="en-US" sz="2000" err="1"/>
              <a:t>químicos</a:t>
            </a:r>
            <a:r>
              <a:rPr lang="en-US" sz="2000"/>
              <a:t> que </a:t>
            </a:r>
            <a:r>
              <a:rPr lang="en-US" sz="2000" err="1"/>
              <a:t>causan</a:t>
            </a:r>
            <a:r>
              <a:rPr lang="en-US" sz="2000"/>
              <a:t> </a:t>
            </a:r>
            <a:r>
              <a:rPr lang="en-US" sz="2000" err="1"/>
              <a:t>olores</a:t>
            </a:r>
            <a:endParaRPr lang="en-US" sz="2000"/>
          </a:p>
          <a:p>
            <a:pPr lvl="1"/>
            <a:r>
              <a:rPr lang="en-US" sz="2000" err="1"/>
              <a:t>Continuar</a:t>
            </a:r>
            <a:r>
              <a:rPr lang="en-US" sz="2000"/>
              <a:t> </a:t>
            </a:r>
            <a:r>
              <a:rPr lang="en-US" sz="2000" err="1"/>
              <a:t>monitoreando</a:t>
            </a:r>
            <a:r>
              <a:rPr lang="en-US" sz="2000"/>
              <a:t> </a:t>
            </a:r>
            <a:r>
              <a:rPr lang="en-US" sz="2000" err="1"/>
              <a:t>mientras</a:t>
            </a:r>
            <a:r>
              <a:rPr lang="en-US" sz="2000"/>
              <a:t> </a:t>
            </a:r>
            <a:r>
              <a:rPr lang="en-US" sz="2000" err="1"/>
              <a:t>varios</a:t>
            </a:r>
            <a:r>
              <a:rPr lang="en-US" sz="2000"/>
              <a:t> </a:t>
            </a:r>
            <a:r>
              <a:rPr lang="en-US" sz="2000" err="1"/>
              <a:t>proyectos</a:t>
            </a:r>
            <a:r>
              <a:rPr lang="en-US" sz="2000"/>
              <a:t> empiezan y </a:t>
            </a:r>
            <a:r>
              <a:rPr lang="en-US" sz="2000" err="1"/>
              <a:t>avanzan</a:t>
            </a:r>
            <a:endParaRPr lang="en-US" sz="2000"/>
          </a:p>
          <a:p>
            <a:pPr lvl="1"/>
            <a:r>
              <a:rPr lang="en-US" sz="2000" err="1"/>
              <a:t>Evaluar</a:t>
            </a:r>
            <a:r>
              <a:rPr lang="en-US" sz="2000"/>
              <a:t> </a:t>
            </a:r>
            <a:r>
              <a:rPr lang="en-US" sz="2000" err="1"/>
              <a:t>tendencias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niveles</a:t>
            </a:r>
            <a:r>
              <a:rPr lang="en-US" sz="2000"/>
              <a:t> de </a:t>
            </a:r>
            <a:r>
              <a:rPr lang="en-US" sz="2000" err="1"/>
              <a:t>contaminación</a:t>
            </a:r>
            <a:r>
              <a:rPr lang="en-US" sz="2000"/>
              <a:t>, </a:t>
            </a:r>
            <a:r>
              <a:rPr lang="en-US" sz="2000" err="1"/>
              <a:t>informes</a:t>
            </a:r>
            <a:r>
              <a:rPr lang="en-US" sz="2000"/>
              <a:t> de </a:t>
            </a:r>
            <a:r>
              <a:rPr lang="en-US" sz="2000" err="1"/>
              <a:t>olores</a:t>
            </a:r>
            <a:r>
              <a:rPr lang="en-US" sz="2000"/>
              <a:t>, y </a:t>
            </a:r>
            <a:r>
              <a:rPr lang="en-US" sz="2000" err="1"/>
              <a:t>efectos</a:t>
            </a:r>
            <a:r>
              <a:rPr lang="en-US" sz="2000"/>
              <a:t> del </a:t>
            </a:r>
            <a:r>
              <a:rPr lang="en-US" sz="2000" err="1"/>
              <a:t>clima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30965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2B20-AC1A-D6B9-C23B-94342C1A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 Neue"/>
              </a:rPr>
              <a:t>Tijuana River Valley Air Quality Monitors (update) / </a:t>
            </a:r>
            <a:r>
              <a:rPr lang="en-US" err="1">
                <a:latin typeface="Helvetica Neue"/>
              </a:rPr>
              <a:t>Monitores</a:t>
            </a:r>
            <a:r>
              <a:rPr lang="en-US">
                <a:latin typeface="Helvetica Neue"/>
              </a:rPr>
              <a:t> de la Calidad del Aire del Valle del Río Tijuana (</a:t>
            </a:r>
            <a:r>
              <a:rPr lang="en-US" err="1">
                <a:latin typeface="Helvetica Neue"/>
              </a:rPr>
              <a:t>Actualización</a:t>
            </a:r>
            <a:r>
              <a:rPr lang="en-US">
                <a:latin typeface="Helvetica Neue"/>
              </a:rPr>
              <a:t>)</a:t>
            </a:r>
            <a:endParaRPr lang="en-US"/>
          </a:p>
        </p:txBody>
      </p:sp>
      <p:pic>
        <p:nvPicPr>
          <p:cNvPr id="4" name="Picture 3" descr="October 05: One of six odor monitors installed by the The San Diego Air Pollution Control District.">
            <a:extLst>
              <a:ext uri="{FF2B5EF4-FFF2-40B4-BE49-F238E27FC236}">
                <a16:creationId xmlns:a16="http://schemas.microsoft.com/office/drawing/2014/main" id="{C881C3F3-C583-655F-D419-764CB779E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953" y="1759686"/>
            <a:ext cx="6674425" cy="4469364"/>
          </a:xfrm>
          <a:prstGeom prst="rect">
            <a:avLst/>
          </a:prstGeom>
        </p:spPr>
      </p:pic>
      <p:pic>
        <p:nvPicPr>
          <p:cNvPr id="5" name="Picture 4" descr="One of six odor monitors installed by the The San Diego Air Pollution Control District.">
            <a:extLst>
              <a:ext uri="{FF2B5EF4-FFF2-40B4-BE49-F238E27FC236}">
                <a16:creationId xmlns:a16="http://schemas.microsoft.com/office/drawing/2014/main" id="{D2FFC7C3-95E4-F4B3-413E-E6E9DEBE9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552" y="1745789"/>
            <a:ext cx="3548495" cy="448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96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38489-A34E-6217-A534-6EE43966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CERP Strategies – Other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FABAF-8E0F-F27D-32CA-3C3C985F2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>
            <a:normAutofit/>
          </a:bodyPr>
          <a:lstStyle/>
          <a:p>
            <a:r>
              <a:rPr lang="en-US" sz="2800"/>
              <a:t>Establish baselines for all pollutants to identify chemicals of concern</a:t>
            </a:r>
          </a:p>
          <a:p>
            <a:r>
              <a:rPr lang="en-US" sz="2800"/>
              <a:t>Expand sensor network to capture offroad vehicle emissions</a:t>
            </a:r>
          </a:p>
          <a:p>
            <a:r>
              <a:rPr lang="en-US" sz="2800"/>
              <a:t>Share data with other agencies, academic institutions, etc.</a:t>
            </a:r>
          </a:p>
          <a:p>
            <a:r>
              <a:rPr lang="en-US" sz="2800"/>
              <a:t>Explore research opportunities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5AD2C5-B611-1BAC-F68C-36C738D63038}"/>
              </a:ext>
            </a:extLst>
          </p:cNvPr>
          <p:cNvSpPr txBox="1">
            <a:spLocks/>
          </p:cNvSpPr>
          <p:nvPr/>
        </p:nvSpPr>
        <p:spPr>
          <a:xfrm>
            <a:off x="5845479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Establecer</a:t>
            </a:r>
            <a:r>
              <a:rPr lang="en-US" sz="2800"/>
              <a:t> </a:t>
            </a:r>
            <a:r>
              <a:rPr lang="en-US" sz="2800" err="1"/>
              <a:t>niveles</a:t>
            </a:r>
            <a:r>
              <a:rPr lang="en-US" sz="2800"/>
              <a:t> </a:t>
            </a:r>
            <a:r>
              <a:rPr lang="en-US" sz="2800" err="1"/>
              <a:t>típicos</a:t>
            </a:r>
            <a:endParaRPr lang="en-US" sz="2800"/>
          </a:p>
          <a:p>
            <a:r>
              <a:rPr lang="en-US" sz="2800" err="1"/>
              <a:t>Agregar</a:t>
            </a:r>
            <a:r>
              <a:rPr lang="en-US" sz="2800"/>
              <a:t> </a:t>
            </a:r>
            <a:r>
              <a:rPr lang="en-US" sz="2800" err="1"/>
              <a:t>el</a:t>
            </a:r>
            <a:r>
              <a:rPr lang="en-US" sz="2800"/>
              <a:t> </a:t>
            </a:r>
            <a:r>
              <a:rPr lang="en-US" sz="2800" err="1"/>
              <a:t>uso</a:t>
            </a:r>
            <a:r>
              <a:rPr lang="en-US" sz="2800"/>
              <a:t> de sensors para detector </a:t>
            </a:r>
            <a:r>
              <a:rPr lang="en-US" sz="2800" err="1"/>
              <a:t>emisiones</a:t>
            </a:r>
            <a:r>
              <a:rPr lang="en-US" sz="2800"/>
              <a:t> de vehículos </a:t>
            </a:r>
            <a:r>
              <a:rPr lang="en-US" sz="2800" err="1"/>
              <a:t>todo</a:t>
            </a:r>
            <a:r>
              <a:rPr lang="en-US" sz="2800"/>
              <a:t> </a:t>
            </a:r>
            <a:r>
              <a:rPr lang="en-US" sz="2800" err="1"/>
              <a:t>terreno</a:t>
            </a:r>
            <a:endParaRPr lang="en-US" sz="2800"/>
          </a:p>
          <a:p>
            <a:r>
              <a:rPr lang="en-US" sz="2800" err="1"/>
              <a:t>Compartir</a:t>
            </a:r>
            <a:r>
              <a:rPr lang="en-US" sz="2800"/>
              <a:t> </a:t>
            </a:r>
            <a:r>
              <a:rPr lang="en-US" sz="2800" err="1"/>
              <a:t>datos</a:t>
            </a:r>
            <a:r>
              <a:rPr lang="en-US" sz="2800"/>
              <a:t> con </a:t>
            </a:r>
            <a:r>
              <a:rPr lang="en-US" sz="2800" err="1"/>
              <a:t>otras</a:t>
            </a:r>
            <a:r>
              <a:rPr lang="en-US" sz="2800"/>
              <a:t> </a:t>
            </a:r>
            <a:r>
              <a:rPr lang="en-US" sz="2800" err="1"/>
              <a:t>agencias</a:t>
            </a:r>
            <a:r>
              <a:rPr lang="en-US" sz="2800"/>
              <a:t>, </a:t>
            </a:r>
            <a:r>
              <a:rPr lang="en-US" sz="2800" err="1"/>
              <a:t>instituciones</a:t>
            </a:r>
            <a:r>
              <a:rPr lang="en-US" sz="2800"/>
              <a:t> </a:t>
            </a:r>
            <a:r>
              <a:rPr lang="en-US" sz="2800" err="1"/>
              <a:t>académicas</a:t>
            </a:r>
            <a:r>
              <a:rPr lang="en-US" sz="2800"/>
              <a:t>, y </a:t>
            </a:r>
            <a:r>
              <a:rPr lang="en-US" sz="2800" err="1"/>
              <a:t>más</a:t>
            </a:r>
            <a:endParaRPr lang="en-US" sz="2800"/>
          </a:p>
          <a:p>
            <a:r>
              <a:rPr lang="en-US" sz="2800" err="1"/>
              <a:t>Explorar</a:t>
            </a:r>
            <a:r>
              <a:rPr lang="en-US" sz="2800"/>
              <a:t> </a:t>
            </a:r>
            <a:r>
              <a:rPr lang="en-US" sz="2800" err="1"/>
              <a:t>oportunidades</a:t>
            </a:r>
            <a:r>
              <a:rPr lang="en-US" sz="2800"/>
              <a:t> de </a:t>
            </a:r>
            <a:r>
              <a:rPr lang="en-US" sz="2800" err="1"/>
              <a:t>investigación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051652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CCF14-F4BE-90A2-BB81-F6BAE7656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Contact Information</a:t>
            </a:r>
            <a:br>
              <a:rPr lang="en-US"/>
            </a:br>
            <a:r>
              <a:rPr lang="en-US" err="1">
                <a:solidFill>
                  <a:schemeClr val="accent3"/>
                </a:solidFill>
              </a:rPr>
              <a:t>Información</a:t>
            </a:r>
            <a:r>
              <a:rPr lang="en-US">
                <a:solidFill>
                  <a:schemeClr val="accent3"/>
                </a:solidFill>
              </a:rPr>
              <a:t> de </a:t>
            </a:r>
            <a:r>
              <a:rPr lang="en-US" err="1">
                <a:solidFill>
                  <a:schemeClr val="accent3"/>
                </a:solidFill>
              </a:rPr>
              <a:t>Contacto</a:t>
            </a: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9877F-92CE-65BD-E725-1993C9397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10515600" cy="4351338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sz="3600"/>
              <a:t>Kevin Bradley</a:t>
            </a:r>
          </a:p>
          <a:p>
            <a:pPr lvl="1"/>
            <a:r>
              <a:rPr lang="en-US" sz="2800"/>
              <a:t>Senior Air Pollution Chemist - Community Monitoring Program</a:t>
            </a:r>
          </a:p>
          <a:p>
            <a:pPr lvl="1"/>
            <a:r>
              <a:rPr lang="en-US" sz="2800">
                <a:latin typeface="Helvetica Neue"/>
                <a:hlinkClick r:id="rId3"/>
              </a:rPr>
              <a:t>Kevin.Bradley@sdapcd.org</a:t>
            </a:r>
            <a:br>
              <a:rPr lang="en-US" sz="2800">
                <a:latin typeface="Helvetica Neue"/>
              </a:rPr>
            </a:br>
            <a:endParaRPr lang="en-US" sz="2800"/>
          </a:p>
          <a:p>
            <a:r>
              <a:rPr lang="en-US" sz="3600"/>
              <a:t>Monique Lopez</a:t>
            </a:r>
          </a:p>
          <a:p>
            <a:pPr lvl="1"/>
            <a:r>
              <a:rPr lang="en-US" sz="2500"/>
              <a:t>Program Coordinator</a:t>
            </a:r>
          </a:p>
          <a:p>
            <a:pPr lvl="1"/>
            <a:r>
              <a:rPr lang="en-US" sz="2500">
                <a:latin typeface="Helvetica Neue"/>
                <a:hlinkClick r:id="rId4"/>
              </a:rPr>
              <a:t>Monique.Lopez@sdapcd.org</a:t>
            </a:r>
            <a:br>
              <a:rPr lang="en-US" sz="2500">
                <a:latin typeface="Helvetica Neue"/>
              </a:rPr>
            </a:br>
            <a:endParaRPr lang="en-US" sz="2500"/>
          </a:p>
          <a:p>
            <a:r>
              <a:rPr lang="en-US" sz="3600"/>
              <a:t>Domingo Vigil</a:t>
            </a:r>
          </a:p>
          <a:p>
            <a:pPr lvl="1"/>
            <a:r>
              <a:rPr lang="en-US" sz="2800"/>
              <a:t>Deputy Director</a:t>
            </a:r>
          </a:p>
          <a:p>
            <a:pPr lvl="1"/>
            <a:r>
              <a:rPr lang="en-US" sz="2800">
                <a:latin typeface="Helvetica Neue"/>
                <a:hlinkClick r:id="rId5"/>
              </a:rPr>
              <a:t>Domingo.Vigil@sdapcd.org</a:t>
            </a:r>
            <a:endParaRPr lang="en-US" sz="2800">
              <a:latin typeface="Helvetica Neue"/>
            </a:endParaRPr>
          </a:p>
          <a:p>
            <a:pPr marL="457200" lvl="1" indent="0">
              <a:buNone/>
            </a:pPr>
            <a:endParaRPr lang="en-US" sz="2800"/>
          </a:p>
          <a:p>
            <a:pPr marL="0" lvl="1" indent="0">
              <a:buNone/>
            </a:pPr>
            <a:r>
              <a:rPr lang="en-US" sz="2800"/>
              <a:t>Thank you!  ¡Gracias!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290956-B01A-B675-3FEC-E810589B9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F7FF5-8E8D-6846-812F-A65D88CD07A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53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BDFD-C505-E3C1-7EB4-A14B34312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/ </a:t>
            </a:r>
            <a:r>
              <a:rPr lang="en-US" err="1"/>
              <a:t>Resumen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5545B-A717-B5C5-C75B-63686B2F9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>
            <a:normAutofit/>
          </a:bodyPr>
          <a:lstStyle/>
          <a:p>
            <a:r>
              <a:rPr lang="en-US" sz="3200"/>
              <a:t>Air monitoring pollution targets</a:t>
            </a:r>
          </a:p>
          <a:p>
            <a:r>
              <a:rPr lang="en-US" sz="3200"/>
              <a:t>Modeling data</a:t>
            </a:r>
          </a:p>
          <a:p>
            <a:r>
              <a:rPr lang="en-US" sz="3200"/>
              <a:t>Community Emissions Reduction Program connection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1CF4EF0-C3FC-3A24-713B-AFBBDC6DFE4F}"/>
              </a:ext>
            </a:extLst>
          </p:cNvPr>
          <p:cNvSpPr txBox="1">
            <a:spLocks/>
          </p:cNvSpPr>
          <p:nvPr/>
        </p:nvSpPr>
        <p:spPr>
          <a:xfrm>
            <a:off x="5845479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err="1"/>
              <a:t>Objetivos</a:t>
            </a:r>
            <a:r>
              <a:rPr lang="en-US" sz="3200"/>
              <a:t> de </a:t>
            </a:r>
            <a:r>
              <a:rPr lang="en-US" sz="3200" err="1"/>
              <a:t>monitoreo</a:t>
            </a:r>
            <a:r>
              <a:rPr lang="en-US" sz="3200"/>
              <a:t> del </a:t>
            </a:r>
            <a:r>
              <a:rPr lang="en-US" sz="3200" err="1"/>
              <a:t>aire</a:t>
            </a:r>
            <a:endParaRPr lang="en-US" sz="3200"/>
          </a:p>
          <a:p>
            <a:r>
              <a:rPr lang="en-US" sz="3200" err="1"/>
              <a:t>Datos</a:t>
            </a:r>
            <a:r>
              <a:rPr lang="en-US" sz="3200"/>
              <a:t> de </a:t>
            </a:r>
            <a:r>
              <a:rPr lang="en-US" sz="3200" err="1"/>
              <a:t>modelado</a:t>
            </a:r>
            <a:endParaRPr lang="en-US" sz="3200"/>
          </a:p>
          <a:p>
            <a:r>
              <a:rPr lang="en-US" sz="3200" err="1"/>
              <a:t>Conexión</a:t>
            </a:r>
            <a:r>
              <a:rPr lang="en-US" sz="3200"/>
              <a:t> con </a:t>
            </a:r>
            <a:r>
              <a:rPr lang="en-US" sz="3200" err="1"/>
              <a:t>el</a:t>
            </a:r>
            <a:r>
              <a:rPr lang="en-US" sz="3200"/>
              <a:t> </a:t>
            </a:r>
            <a:r>
              <a:rPr lang="en-US" sz="3200" err="1"/>
              <a:t>Programa</a:t>
            </a:r>
            <a:r>
              <a:rPr lang="en-US" sz="3200"/>
              <a:t> del </a:t>
            </a:r>
            <a:r>
              <a:rPr lang="en-US" sz="3200" err="1"/>
              <a:t>Reducción</a:t>
            </a:r>
            <a:r>
              <a:rPr lang="en-US" sz="3200"/>
              <a:t> de </a:t>
            </a:r>
            <a:r>
              <a:rPr lang="en-US" sz="3200" err="1"/>
              <a:t>Emisiones</a:t>
            </a:r>
            <a:r>
              <a:rPr lang="en-US" sz="3200"/>
              <a:t> </a:t>
            </a:r>
            <a:r>
              <a:rPr lang="en-US" sz="3200" err="1"/>
              <a:t>Comunitarias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66454031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Particulate Matter / </a:t>
            </a:r>
            <a:r>
              <a:rPr lang="en-US" err="1"/>
              <a:t>Partículas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DD-A197-B478-8E90-901E882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550290"/>
            <a:ext cx="55083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>
                <a:latin typeface="Helvetica Neue"/>
              </a:rPr>
              <a:t>Small particles (less than 2.5 micrometers) “PM</a:t>
            </a:r>
            <a:r>
              <a:rPr lang="en-US" sz="1500" baseline="-25000">
                <a:latin typeface="Helvetica Neue"/>
              </a:rPr>
              <a:t>2.5</a:t>
            </a:r>
            <a:r>
              <a:rPr lang="en-US" sz="1500">
                <a:latin typeface="Helvetica Neue"/>
              </a:rPr>
              <a:t>”</a:t>
            </a:r>
          </a:p>
          <a:p>
            <a:pPr lvl="1"/>
            <a:r>
              <a:rPr lang="en-US" b="1" i="1">
                <a:solidFill>
                  <a:srgbClr val="FF0000"/>
                </a:solidFill>
                <a:latin typeface="Helvetica Neue"/>
              </a:rPr>
              <a:t>Causes cancer, cardiovascular disease, asthma, bronchitis, and other respiratory health issues</a:t>
            </a:r>
          </a:p>
          <a:p>
            <a:pPr lvl="1"/>
            <a:r>
              <a:rPr lang="en-US" b="1" i="1">
                <a:solidFill>
                  <a:srgbClr val="00B050"/>
                </a:solidFill>
                <a:latin typeface="Helvetica Neue"/>
              </a:rPr>
              <a:t>Emitted by vehicles, construction, wildfires, and more</a:t>
            </a:r>
          </a:p>
          <a:p>
            <a:r>
              <a:rPr lang="en-US" sz="1500">
                <a:latin typeface="Helvetica Neue"/>
              </a:rPr>
              <a:t>Monitoring in International Border Community:</a:t>
            </a:r>
          </a:p>
          <a:p>
            <a:pPr lvl="1"/>
            <a:r>
              <a:rPr lang="en-US"/>
              <a:t>Donovan State Prison; began August 2022</a:t>
            </a:r>
          </a:p>
          <a:p>
            <a:pPr lvl="1"/>
            <a:r>
              <a:rPr lang="en-US"/>
              <a:t>San Ysidro (Fire Station 29); began September 2023</a:t>
            </a:r>
          </a:p>
          <a:p>
            <a:endParaRPr lang="en-US" sz="15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04FAB94-8A77-7A24-0EEF-906362B98F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74073"/>
              </p:ext>
            </p:extLst>
          </p:nvPr>
        </p:nvGraphicFramePr>
        <p:xfrm>
          <a:off x="2242617" y="3965590"/>
          <a:ext cx="7706758" cy="24885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373">
                  <a:extLst>
                    <a:ext uri="{9D8B030D-6E8A-4147-A177-3AD203B41FA5}">
                      <a16:colId xmlns:a16="http://schemas.microsoft.com/office/drawing/2014/main" val="1150588282"/>
                    </a:ext>
                  </a:extLst>
                </a:gridCol>
                <a:gridCol w="898359">
                  <a:extLst>
                    <a:ext uri="{9D8B030D-6E8A-4147-A177-3AD203B41FA5}">
                      <a16:colId xmlns:a16="http://schemas.microsoft.com/office/drawing/2014/main" val="1319988191"/>
                    </a:ext>
                  </a:extLst>
                </a:gridCol>
                <a:gridCol w="1048088">
                  <a:extLst>
                    <a:ext uri="{9D8B030D-6E8A-4147-A177-3AD203B41FA5}">
                      <a16:colId xmlns:a16="http://schemas.microsoft.com/office/drawing/2014/main" val="3004348737"/>
                    </a:ext>
                  </a:extLst>
                </a:gridCol>
                <a:gridCol w="823495">
                  <a:extLst>
                    <a:ext uri="{9D8B030D-6E8A-4147-A177-3AD203B41FA5}">
                      <a16:colId xmlns:a16="http://schemas.microsoft.com/office/drawing/2014/main" val="1149366751"/>
                    </a:ext>
                  </a:extLst>
                </a:gridCol>
                <a:gridCol w="988853">
                  <a:extLst>
                    <a:ext uri="{9D8B030D-6E8A-4147-A177-3AD203B41FA5}">
                      <a16:colId xmlns:a16="http://schemas.microsoft.com/office/drawing/2014/main" val="1390051213"/>
                    </a:ext>
                  </a:extLst>
                </a:gridCol>
                <a:gridCol w="957590">
                  <a:extLst>
                    <a:ext uri="{9D8B030D-6E8A-4147-A177-3AD203B41FA5}">
                      <a16:colId xmlns:a16="http://schemas.microsoft.com/office/drawing/2014/main" val="93975781"/>
                    </a:ext>
                  </a:extLst>
                </a:gridCol>
              </a:tblGrid>
              <a:tr h="41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Air Monitoring Site/Sito de </a:t>
                      </a:r>
                      <a:r>
                        <a:rPr lang="en-US" sz="1400" kern="100" err="1">
                          <a:effectLst/>
                        </a:rPr>
                        <a:t>Monitoreo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August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en-US" sz="1400" kern="100">
                          <a:effectLst/>
                        </a:rPr>
                        <a:t>Agosto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September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en-US" sz="1400" kern="100">
                          <a:effectLst/>
                        </a:rPr>
                        <a:t>Septiembre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October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en-US" sz="1400" kern="100">
                          <a:effectLst/>
                        </a:rPr>
                        <a:t>Octubre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November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en-US" sz="1400" kern="100">
                          <a:effectLst/>
                        </a:rPr>
                        <a:t>Noviembre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December</a:t>
                      </a:r>
                      <a:br>
                        <a:rPr lang="en-US" sz="1400" kern="100">
                          <a:effectLst/>
                        </a:rPr>
                      </a:br>
                      <a:r>
                        <a:rPr lang="en-US" sz="1400" kern="100">
                          <a:effectLst/>
                        </a:rPr>
                        <a:t>Diciembre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4019607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Donovan State Prison</a:t>
                      </a:r>
                      <a:r>
                        <a:rPr lang="en-US" sz="1200" kern="100" baseline="300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13.28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14.40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16.97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13.71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15.85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910878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Camp Pendleton</a:t>
                      </a:r>
                      <a:r>
                        <a:rPr lang="en-US" sz="1200" kern="100" baseline="300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9.17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7.08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8.72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8876144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Alpine</a:t>
                      </a:r>
                      <a:r>
                        <a:rPr lang="en-US" sz="1200" kern="100" baseline="300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7.66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9.24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5.02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4.45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9090919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El Cajon – Lexington Elementary School</a:t>
                      </a:r>
                      <a:r>
                        <a:rPr lang="en-US" sz="1200" kern="100" baseline="300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8.88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10.35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9.53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11.52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16796408"/>
                  </a:ext>
                </a:extLst>
              </a:tr>
              <a:tr h="41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San Diego – Sherman Elementary School</a:t>
                      </a:r>
                      <a:r>
                        <a:rPr lang="en-US" sz="1200" kern="100" baseline="30000">
                          <a:effectLst/>
                        </a:rPr>
                        <a:t>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9.74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10.08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10.49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9.17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11.24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8843911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San Diego – Rancho Carmel Drive</a:t>
                      </a:r>
                      <a:r>
                        <a:rPr lang="en-US" sz="1200" kern="100" baseline="300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8.79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9.09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8.06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6.18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6.15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2562854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San Diego – Kearny Villa Road</a:t>
                      </a:r>
                      <a:r>
                        <a:rPr lang="en-US" sz="1200" kern="100" baseline="300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7.99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8.44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7.16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5.25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4.91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51200949"/>
                  </a:ext>
                </a:extLst>
              </a:tr>
              <a:tr h="20233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Chula Vista</a:t>
                      </a:r>
                      <a:r>
                        <a:rPr lang="en-US" sz="1200" kern="100" baseline="30000">
                          <a:effectLst/>
                        </a:rPr>
                        <a:t>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9.00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9.36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7.41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8.77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89233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3709ECD-3E4E-5A69-CF05-0782586CBEDA}"/>
              </a:ext>
            </a:extLst>
          </p:cNvPr>
          <p:cNvSpPr txBox="1"/>
          <p:nvPr/>
        </p:nvSpPr>
        <p:spPr>
          <a:xfrm>
            <a:off x="6194110" y="6523369"/>
            <a:ext cx="749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/>
              <a:t>1</a:t>
            </a:r>
            <a:r>
              <a:rPr lang="en-US" sz="1600"/>
              <a:t>Light-based monitoring; </a:t>
            </a:r>
            <a:r>
              <a:rPr lang="en-US" sz="1600" baseline="30000"/>
              <a:t>2</a:t>
            </a:r>
            <a:r>
              <a:rPr lang="en-US" sz="1600"/>
              <a:t>Filter-based monitoring; all data in µg/m</a:t>
            </a:r>
            <a:r>
              <a:rPr lang="en-US" sz="1600" baseline="30000"/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786D30-B032-4B1E-790B-AED20D06E74B}"/>
              </a:ext>
            </a:extLst>
          </p:cNvPr>
          <p:cNvSpPr txBox="1"/>
          <p:nvPr/>
        </p:nvSpPr>
        <p:spPr>
          <a:xfrm>
            <a:off x="2425048" y="3596258"/>
            <a:ext cx="7341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PM</a:t>
            </a:r>
            <a:r>
              <a:rPr lang="en-US" b="1" baseline="-25000"/>
              <a:t>2.5</a:t>
            </a:r>
            <a:r>
              <a:rPr lang="en-US" b="1"/>
              <a:t> Data August-December 2022; </a:t>
            </a:r>
            <a:r>
              <a:rPr lang="en-US" b="1" err="1"/>
              <a:t>Datos</a:t>
            </a:r>
            <a:r>
              <a:rPr lang="en-US" b="1"/>
              <a:t> de PM2.5 </a:t>
            </a:r>
            <a:r>
              <a:rPr lang="en-US" b="1" err="1"/>
              <a:t>agosto-diciembre</a:t>
            </a:r>
            <a:r>
              <a:rPr lang="en-US" b="1"/>
              <a:t> 2022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C823AF-6856-5209-0B6D-AC74FC0B5C25}"/>
              </a:ext>
            </a:extLst>
          </p:cNvPr>
          <p:cNvSpPr txBox="1">
            <a:spLocks/>
          </p:cNvSpPr>
          <p:nvPr/>
        </p:nvSpPr>
        <p:spPr>
          <a:xfrm>
            <a:off x="6095998" y="1544875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err="1">
                <a:latin typeface="Helvetica Neue"/>
              </a:rPr>
              <a:t>Partículas</a:t>
            </a:r>
            <a:r>
              <a:rPr lang="en-US" sz="1500">
                <a:latin typeface="Helvetica Neue"/>
              </a:rPr>
              <a:t> </a:t>
            </a:r>
            <a:r>
              <a:rPr lang="en-US" sz="1500" err="1">
                <a:latin typeface="Helvetica Neue"/>
              </a:rPr>
              <a:t>pequeñas</a:t>
            </a:r>
            <a:r>
              <a:rPr lang="en-US" sz="1500">
                <a:latin typeface="Helvetica Neue"/>
              </a:rPr>
              <a:t> (</a:t>
            </a:r>
            <a:r>
              <a:rPr lang="en-US" sz="1500" err="1">
                <a:latin typeface="Helvetica Neue"/>
              </a:rPr>
              <a:t>menos</a:t>
            </a:r>
            <a:r>
              <a:rPr lang="en-US" sz="1500">
                <a:latin typeface="Helvetica Neue"/>
              </a:rPr>
              <a:t> que 2.5 </a:t>
            </a:r>
            <a:r>
              <a:rPr lang="en-US" sz="1500" err="1">
                <a:latin typeface="Helvetica Neue"/>
              </a:rPr>
              <a:t>micrómetros</a:t>
            </a:r>
            <a:r>
              <a:rPr lang="en-US" sz="1500">
                <a:latin typeface="Helvetica Neue"/>
              </a:rPr>
              <a:t>) “PM</a:t>
            </a:r>
            <a:r>
              <a:rPr lang="en-US" sz="1500" baseline="-25000">
                <a:latin typeface="Helvetica Neue"/>
              </a:rPr>
              <a:t>2.5</a:t>
            </a:r>
            <a:r>
              <a:rPr lang="en-US" sz="1500">
                <a:latin typeface="Helvetica Neue"/>
              </a:rPr>
              <a:t>”</a:t>
            </a:r>
          </a:p>
          <a:p>
            <a:pPr lvl="1"/>
            <a:r>
              <a:rPr lang="en-US" b="1" i="1">
                <a:solidFill>
                  <a:srgbClr val="FF0000"/>
                </a:solidFill>
                <a:latin typeface="Helvetica Neue"/>
              </a:rPr>
              <a:t>Causa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cáncer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enfermedades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cardiovasculares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asma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bronquitis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, y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otros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problemas</a:t>
            </a:r>
            <a:r>
              <a:rPr lang="en-US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FF0000"/>
                </a:solidFill>
                <a:latin typeface="Helvetica Neue"/>
              </a:rPr>
              <a:t>respiratorios</a:t>
            </a:r>
            <a:endParaRPr lang="en-US" b="1" i="1">
              <a:solidFill>
                <a:srgbClr val="FF0000"/>
              </a:solidFill>
              <a:latin typeface="Helvetica Neue"/>
            </a:endParaRPr>
          </a:p>
          <a:p>
            <a:pPr lvl="1"/>
            <a:r>
              <a:rPr lang="en-US" b="1" i="1" err="1">
                <a:solidFill>
                  <a:srgbClr val="00B050"/>
                </a:solidFill>
                <a:latin typeface="Helvetica Neue"/>
              </a:rPr>
              <a:t>Emitidos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por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vehículos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construcción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,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incendio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forestal</a:t>
            </a:r>
            <a:r>
              <a:rPr lang="en-US" b="1" i="1">
                <a:solidFill>
                  <a:srgbClr val="00B050"/>
                </a:solidFill>
                <a:latin typeface="Helvetica Neue"/>
              </a:rPr>
              <a:t>, y </a:t>
            </a:r>
            <a:r>
              <a:rPr lang="en-US" b="1" i="1" err="1">
                <a:solidFill>
                  <a:srgbClr val="00B050"/>
                </a:solidFill>
                <a:latin typeface="Helvetica Neue"/>
              </a:rPr>
              <a:t>más</a:t>
            </a:r>
            <a:endParaRPr lang="en-US" b="1" i="1">
              <a:solidFill>
                <a:srgbClr val="00B050"/>
              </a:solidFill>
              <a:latin typeface="Helvetica Neue"/>
            </a:endParaRPr>
          </a:p>
          <a:p>
            <a:r>
              <a:rPr lang="en-US" sz="1500" err="1">
                <a:latin typeface="Helvetica Neue"/>
              </a:rPr>
              <a:t>Monitoreo</a:t>
            </a:r>
            <a:r>
              <a:rPr lang="en-US" sz="1500">
                <a:latin typeface="Helvetica Neue"/>
              </a:rPr>
              <a:t> </a:t>
            </a:r>
            <a:r>
              <a:rPr lang="en-US" sz="1500" err="1">
                <a:latin typeface="Helvetica Neue"/>
              </a:rPr>
              <a:t>en</a:t>
            </a:r>
            <a:r>
              <a:rPr lang="en-US" sz="1500">
                <a:latin typeface="Helvetica Neue"/>
              </a:rPr>
              <a:t> la </a:t>
            </a:r>
            <a:r>
              <a:rPr lang="en-US" sz="1500" err="1">
                <a:latin typeface="Helvetica Neue"/>
              </a:rPr>
              <a:t>Comunidad</a:t>
            </a:r>
            <a:r>
              <a:rPr lang="en-US" sz="1500">
                <a:latin typeface="Helvetica Neue"/>
              </a:rPr>
              <a:t> de la Frontera Internacional</a:t>
            </a:r>
          </a:p>
          <a:p>
            <a:pPr lvl="1"/>
            <a:r>
              <a:rPr lang="en-US"/>
              <a:t>Donovan State Prison; </a:t>
            </a:r>
            <a:r>
              <a:rPr lang="en-US" err="1"/>
              <a:t>desde</a:t>
            </a:r>
            <a:r>
              <a:rPr lang="en-US"/>
              <a:t> </a:t>
            </a:r>
            <a:r>
              <a:rPr lang="en-US" err="1"/>
              <a:t>agosto</a:t>
            </a:r>
            <a:r>
              <a:rPr lang="en-US"/>
              <a:t> 2022</a:t>
            </a:r>
          </a:p>
          <a:p>
            <a:pPr lvl="1"/>
            <a:r>
              <a:rPr lang="en-US"/>
              <a:t>San Ysidro (Fire Station 29); </a:t>
            </a:r>
            <a:r>
              <a:rPr lang="en-US" err="1"/>
              <a:t>desde</a:t>
            </a:r>
            <a:r>
              <a:rPr lang="en-US"/>
              <a:t> </a:t>
            </a:r>
            <a:r>
              <a:rPr lang="en-US" err="1"/>
              <a:t>septiembre</a:t>
            </a:r>
            <a:r>
              <a:rPr lang="en-US"/>
              <a:t> 2023</a:t>
            </a:r>
          </a:p>
          <a:p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01782571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Diesel Particulate Matter / </a:t>
            </a:r>
            <a:r>
              <a:rPr lang="en-US" err="1"/>
              <a:t>Partículas</a:t>
            </a:r>
            <a:r>
              <a:rPr lang="en-US"/>
              <a:t> Diesel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DD-A197-B478-8E90-901E882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000"/>
              <a:t>Small particles (less than 2.5 micrometers) from diesel exhaust</a:t>
            </a:r>
          </a:p>
          <a:p>
            <a:pPr lvl="1"/>
            <a:r>
              <a:rPr lang="en-US" sz="1600"/>
              <a:t>Monitoring targets: black carbon and elemental carbon</a:t>
            </a:r>
          </a:p>
          <a:p>
            <a:pPr lvl="1"/>
            <a:r>
              <a:rPr lang="en-US" sz="1600" b="1" i="1">
                <a:solidFill>
                  <a:srgbClr val="FF0000"/>
                </a:solidFill>
                <a:latin typeface="Helvetica Neue"/>
              </a:rPr>
              <a:t>Causes respiratory health issues, particularly raises cancer risk</a:t>
            </a:r>
          </a:p>
          <a:p>
            <a:pPr lvl="1"/>
            <a:r>
              <a:rPr lang="en-US" sz="1800" b="1" i="1">
                <a:solidFill>
                  <a:srgbClr val="00B050"/>
                </a:solidFill>
                <a:latin typeface="Helvetica Neue"/>
              </a:rPr>
              <a:t>Emitted from diesel engines</a:t>
            </a:r>
            <a:endParaRPr lang="en-US" sz="1600" b="1" i="1">
              <a:solidFill>
                <a:srgbClr val="FF0000"/>
              </a:solidFill>
              <a:latin typeface="Helvetica Neue"/>
            </a:endParaRPr>
          </a:p>
          <a:p>
            <a:r>
              <a:rPr lang="en-US" sz="2000"/>
              <a:t>Monitoring locations:</a:t>
            </a:r>
          </a:p>
          <a:p>
            <a:pPr lvl="1"/>
            <a:r>
              <a:rPr lang="en-US" sz="1600"/>
              <a:t>Donovan State Prison; began October 2022</a:t>
            </a:r>
          </a:p>
          <a:p>
            <a:pPr lvl="1"/>
            <a:r>
              <a:rPr lang="en-US" sz="1600"/>
              <a:t>San Ysidro (Fire Station 29); began October 2019</a:t>
            </a:r>
          </a:p>
          <a:p>
            <a:pPr lvl="1"/>
            <a:r>
              <a:rPr lang="en-US" sz="1600"/>
              <a:t>Expanding to more sites as they become available</a:t>
            </a:r>
          </a:p>
          <a:p>
            <a:r>
              <a:rPr lang="en-US" sz="2000"/>
              <a:t>Highest measured black carbon daily average in San Diego County at San Ysidro for 241/366 days in 2020</a:t>
            </a:r>
          </a:p>
          <a:p>
            <a:r>
              <a:rPr lang="en-US" sz="2000"/>
              <a:t>At 1 µg/m</a:t>
            </a:r>
            <a:r>
              <a:rPr lang="en-US" sz="2000" baseline="30000"/>
              <a:t>3</a:t>
            </a:r>
            <a:r>
              <a:rPr lang="en-US" sz="2000"/>
              <a:t> levels over lifetime: 300 excess cancer diagnoses per million people (OEHHA)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7164502-F792-08BA-2A0F-363A2A7AB0DD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err="1"/>
              <a:t>Partículas</a:t>
            </a:r>
            <a:r>
              <a:rPr lang="en-US" sz="2000"/>
              <a:t> </a:t>
            </a:r>
            <a:r>
              <a:rPr lang="en-US" sz="2000" err="1"/>
              <a:t>pequeñas</a:t>
            </a:r>
            <a:r>
              <a:rPr lang="en-US" sz="2000"/>
              <a:t> (</a:t>
            </a:r>
            <a:r>
              <a:rPr lang="en-US" sz="2000" err="1"/>
              <a:t>menos</a:t>
            </a:r>
            <a:r>
              <a:rPr lang="en-US" sz="2000"/>
              <a:t> que 2.5 </a:t>
            </a:r>
            <a:r>
              <a:rPr lang="en-US" sz="2000" err="1"/>
              <a:t>micrómetros</a:t>
            </a:r>
            <a:r>
              <a:rPr lang="en-US" sz="2000"/>
              <a:t>) del escape de </a:t>
            </a:r>
            <a:r>
              <a:rPr lang="en-US" sz="2000" err="1"/>
              <a:t>motores</a:t>
            </a:r>
            <a:r>
              <a:rPr lang="en-US" sz="2000"/>
              <a:t> diesel</a:t>
            </a:r>
          </a:p>
          <a:p>
            <a:pPr lvl="1"/>
            <a:r>
              <a:rPr lang="en-US" sz="1600" err="1"/>
              <a:t>Objetivos</a:t>
            </a:r>
            <a:r>
              <a:rPr lang="en-US" sz="1600"/>
              <a:t> de </a:t>
            </a:r>
            <a:r>
              <a:rPr lang="en-US" sz="1600" err="1"/>
              <a:t>monitoreo</a:t>
            </a:r>
            <a:r>
              <a:rPr lang="en-US" sz="1600"/>
              <a:t>: </a:t>
            </a:r>
            <a:r>
              <a:rPr lang="en-US" sz="1600" err="1"/>
              <a:t>carbono</a:t>
            </a:r>
            <a:r>
              <a:rPr lang="en-US" sz="1600"/>
              <a:t> negro y </a:t>
            </a:r>
            <a:r>
              <a:rPr lang="en-US" sz="1600" err="1"/>
              <a:t>carbono</a:t>
            </a:r>
            <a:r>
              <a:rPr lang="en-US" sz="1600"/>
              <a:t> elemental</a:t>
            </a:r>
          </a:p>
          <a:p>
            <a:pPr lvl="1"/>
            <a:r>
              <a:rPr lang="en-US" sz="1600" b="1" i="1">
                <a:solidFill>
                  <a:srgbClr val="FF0000"/>
                </a:solidFill>
                <a:latin typeface="Helvetica Neue"/>
              </a:rPr>
              <a:t>Causa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problemas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de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salud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respiratoria,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aumenta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particularmente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el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riesgo</a:t>
            </a:r>
            <a:r>
              <a:rPr lang="en-US" sz="1600" b="1" i="1">
                <a:solidFill>
                  <a:srgbClr val="FF0000"/>
                </a:solidFill>
                <a:latin typeface="Helvetica Neue"/>
              </a:rPr>
              <a:t> de </a:t>
            </a:r>
            <a:r>
              <a:rPr lang="en-US" sz="1600" b="1" i="1" err="1">
                <a:solidFill>
                  <a:srgbClr val="FF0000"/>
                </a:solidFill>
                <a:latin typeface="Helvetica Neue"/>
              </a:rPr>
              <a:t>cáncer</a:t>
            </a:r>
            <a:endParaRPr lang="en-US" sz="1600" b="1" i="1">
              <a:solidFill>
                <a:srgbClr val="FF0000"/>
              </a:solidFill>
              <a:latin typeface="Helvetica Neue"/>
            </a:endParaRPr>
          </a:p>
          <a:p>
            <a:pPr lvl="1"/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Emitidos</a:t>
            </a:r>
            <a:r>
              <a:rPr lang="en-US" sz="18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por</a:t>
            </a:r>
            <a:r>
              <a:rPr lang="en-US" sz="18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motores</a:t>
            </a:r>
            <a:r>
              <a:rPr lang="en-US" sz="1800" b="1" i="1">
                <a:solidFill>
                  <a:srgbClr val="00B050"/>
                </a:solidFill>
                <a:latin typeface="Helvetica Neue"/>
              </a:rPr>
              <a:t> diesel</a:t>
            </a:r>
            <a:endParaRPr lang="en-US" sz="1600" b="1" i="1">
              <a:solidFill>
                <a:srgbClr val="FF0000"/>
              </a:solidFill>
              <a:latin typeface="Helvetica Neue"/>
            </a:endParaRPr>
          </a:p>
          <a:p>
            <a:r>
              <a:rPr lang="en-US" sz="2000" err="1"/>
              <a:t>Ubicaciones</a:t>
            </a:r>
            <a:r>
              <a:rPr lang="en-US" sz="2000"/>
              <a:t> de </a:t>
            </a:r>
            <a:r>
              <a:rPr lang="en-US" sz="2000" err="1"/>
              <a:t>monitoreo</a:t>
            </a:r>
            <a:r>
              <a:rPr lang="en-US" sz="2000"/>
              <a:t>:</a:t>
            </a:r>
          </a:p>
          <a:p>
            <a:pPr lvl="1"/>
            <a:r>
              <a:rPr lang="en-US" sz="1600"/>
              <a:t>Donovan State Prison; </a:t>
            </a:r>
            <a:r>
              <a:rPr lang="en-US" sz="1600" err="1"/>
              <a:t>desde</a:t>
            </a:r>
            <a:r>
              <a:rPr lang="en-US" sz="1600"/>
              <a:t> </a:t>
            </a:r>
            <a:r>
              <a:rPr lang="en-US" sz="1600" err="1"/>
              <a:t>octubre</a:t>
            </a:r>
            <a:r>
              <a:rPr lang="en-US" sz="1600"/>
              <a:t> 2022</a:t>
            </a:r>
          </a:p>
          <a:p>
            <a:pPr lvl="1"/>
            <a:r>
              <a:rPr lang="en-US" sz="1600"/>
              <a:t>San Ysidro (Fire Station 29); </a:t>
            </a:r>
            <a:r>
              <a:rPr lang="en-US" sz="1600" err="1"/>
              <a:t>desde</a:t>
            </a:r>
            <a:r>
              <a:rPr lang="en-US" sz="1600"/>
              <a:t> </a:t>
            </a:r>
            <a:r>
              <a:rPr lang="en-US" sz="1600" err="1"/>
              <a:t>octubre</a:t>
            </a:r>
            <a:r>
              <a:rPr lang="en-US" sz="1600"/>
              <a:t> 2019</a:t>
            </a:r>
          </a:p>
          <a:p>
            <a:pPr lvl="1"/>
            <a:r>
              <a:rPr lang="en-US" sz="1600" err="1"/>
              <a:t>Agregar</a:t>
            </a:r>
            <a:r>
              <a:rPr lang="en-US" sz="1600"/>
              <a:t> a </a:t>
            </a:r>
            <a:r>
              <a:rPr lang="en-US" sz="1600" err="1"/>
              <a:t>más</a:t>
            </a:r>
            <a:r>
              <a:rPr lang="en-US" sz="1600"/>
              <a:t> sitios </a:t>
            </a:r>
            <a:r>
              <a:rPr lang="en-US" sz="1600" err="1"/>
              <a:t>cuando</a:t>
            </a:r>
            <a:r>
              <a:rPr lang="en-US" sz="1600"/>
              <a:t> </a:t>
            </a:r>
            <a:r>
              <a:rPr lang="en-US" sz="1600" err="1"/>
              <a:t>estén</a:t>
            </a:r>
            <a:r>
              <a:rPr lang="en-US" sz="1600"/>
              <a:t> </a:t>
            </a:r>
            <a:r>
              <a:rPr lang="en-US" sz="1600" err="1"/>
              <a:t>disponibles</a:t>
            </a:r>
            <a:endParaRPr lang="en-US" sz="1600"/>
          </a:p>
          <a:p>
            <a:r>
              <a:rPr lang="en-US" sz="2000" err="1"/>
              <a:t>Promedio</a:t>
            </a:r>
            <a:r>
              <a:rPr lang="en-US" sz="2000"/>
              <a:t> </a:t>
            </a:r>
            <a:r>
              <a:rPr lang="en-US" sz="2000" err="1"/>
              <a:t>diario</a:t>
            </a:r>
            <a:r>
              <a:rPr lang="en-US" sz="2000"/>
              <a:t> de </a:t>
            </a:r>
            <a:r>
              <a:rPr lang="en-US" sz="2000" err="1"/>
              <a:t>carbono</a:t>
            </a:r>
            <a:r>
              <a:rPr lang="en-US" sz="2000"/>
              <a:t> negro mas alto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todo</a:t>
            </a:r>
            <a:r>
              <a:rPr lang="en-US" sz="2000"/>
              <a:t> </a:t>
            </a:r>
            <a:r>
              <a:rPr lang="en-US" sz="2000" err="1"/>
              <a:t>el</a:t>
            </a:r>
            <a:r>
              <a:rPr lang="en-US" sz="2000"/>
              <a:t> </a:t>
            </a:r>
            <a:r>
              <a:rPr lang="en-US" sz="2000" err="1"/>
              <a:t>condado</a:t>
            </a:r>
            <a:r>
              <a:rPr lang="en-US" sz="2000"/>
              <a:t> </a:t>
            </a:r>
            <a:r>
              <a:rPr lang="en-US" sz="2000" err="1"/>
              <a:t>en</a:t>
            </a:r>
            <a:r>
              <a:rPr lang="en-US" sz="2000"/>
              <a:t> San Ysidro </a:t>
            </a:r>
            <a:r>
              <a:rPr lang="en-US" sz="2000" err="1"/>
              <a:t>durante</a:t>
            </a:r>
            <a:r>
              <a:rPr lang="en-US" sz="2000"/>
              <a:t> 241/366 días </a:t>
            </a:r>
            <a:r>
              <a:rPr lang="en-US" sz="2000" err="1"/>
              <a:t>en</a:t>
            </a:r>
            <a:r>
              <a:rPr lang="en-US" sz="2000"/>
              <a:t> 2020</a:t>
            </a:r>
          </a:p>
          <a:p>
            <a:r>
              <a:rPr lang="en-US" sz="2000"/>
              <a:t>A </a:t>
            </a:r>
            <a:r>
              <a:rPr lang="en-US" sz="2000" err="1"/>
              <a:t>niveles</a:t>
            </a:r>
            <a:r>
              <a:rPr lang="en-US" sz="2000"/>
              <a:t> de 1 µg/m</a:t>
            </a:r>
            <a:r>
              <a:rPr lang="en-US" sz="2000" baseline="30000"/>
              <a:t>3 </a:t>
            </a:r>
            <a:r>
              <a:rPr lang="en-US" sz="2000" err="1"/>
              <a:t>durante</a:t>
            </a:r>
            <a:r>
              <a:rPr lang="en-US" sz="2000"/>
              <a:t> </a:t>
            </a:r>
            <a:r>
              <a:rPr lang="en-US" sz="2000" err="1"/>
              <a:t>toda</a:t>
            </a:r>
            <a:r>
              <a:rPr lang="en-US" sz="2000"/>
              <a:t> la </a:t>
            </a:r>
            <a:r>
              <a:rPr lang="en-US" sz="2000" err="1"/>
              <a:t>vida</a:t>
            </a:r>
            <a:r>
              <a:rPr lang="en-US" sz="2000"/>
              <a:t>: 300 </a:t>
            </a:r>
            <a:r>
              <a:rPr lang="en-US" sz="2000" err="1"/>
              <a:t>diagnósticos</a:t>
            </a:r>
            <a:r>
              <a:rPr lang="en-US" sz="2000"/>
              <a:t> de cancer </a:t>
            </a:r>
            <a:r>
              <a:rPr lang="en-US" sz="2000" err="1"/>
              <a:t>en</a:t>
            </a:r>
            <a:r>
              <a:rPr lang="en-US" sz="2000"/>
              <a:t> </a:t>
            </a:r>
            <a:r>
              <a:rPr lang="en-US" sz="2000" err="1"/>
              <a:t>exceso</a:t>
            </a:r>
            <a:r>
              <a:rPr lang="en-US" sz="2000"/>
              <a:t> </a:t>
            </a:r>
            <a:r>
              <a:rPr lang="en-US" sz="2000" err="1"/>
              <a:t>por</a:t>
            </a:r>
            <a:r>
              <a:rPr lang="en-US" sz="2000"/>
              <a:t> </a:t>
            </a:r>
            <a:r>
              <a:rPr lang="en-US" sz="2000" err="1"/>
              <a:t>cada</a:t>
            </a:r>
            <a:r>
              <a:rPr lang="en-US" sz="2000"/>
              <a:t> </a:t>
            </a:r>
            <a:r>
              <a:rPr lang="en-US" sz="2000" err="1"/>
              <a:t>millón</a:t>
            </a:r>
            <a:r>
              <a:rPr lang="en-US" sz="2000"/>
              <a:t> de personas</a:t>
            </a:r>
          </a:p>
        </p:txBody>
      </p:sp>
    </p:spTree>
    <p:extLst>
      <p:ext uri="{BB962C8B-B14F-4D97-AF65-F5344CB8AC3E}">
        <p14:creationId xmlns:p14="http://schemas.microsoft.com/office/powerpoint/2010/main" val="1652479906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79" y="15176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Diesel Particulate Matter / </a:t>
            </a:r>
            <a:r>
              <a:rPr lang="en-US" sz="3600" err="1"/>
              <a:t>Partículas</a:t>
            </a:r>
            <a:r>
              <a:rPr lang="en-US" sz="3600"/>
              <a:t> Diesel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DF1900-469B-0E1C-1EF1-BD23FA0EA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83862"/>
              </p:ext>
            </p:extLst>
          </p:nvPr>
        </p:nvGraphicFramePr>
        <p:xfrm>
          <a:off x="1873081" y="5048364"/>
          <a:ext cx="8138472" cy="14226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2661">
                  <a:extLst>
                    <a:ext uri="{9D8B030D-6E8A-4147-A177-3AD203B41FA5}">
                      <a16:colId xmlns:a16="http://schemas.microsoft.com/office/drawing/2014/main" val="502430090"/>
                    </a:ext>
                  </a:extLst>
                </a:gridCol>
                <a:gridCol w="3207817">
                  <a:extLst>
                    <a:ext uri="{9D8B030D-6E8A-4147-A177-3AD203B41FA5}">
                      <a16:colId xmlns:a16="http://schemas.microsoft.com/office/drawing/2014/main" val="2243449669"/>
                    </a:ext>
                  </a:extLst>
                </a:gridCol>
                <a:gridCol w="3357994">
                  <a:extLst>
                    <a:ext uri="{9D8B030D-6E8A-4147-A177-3AD203B41FA5}">
                      <a16:colId xmlns:a16="http://schemas.microsoft.com/office/drawing/2014/main" val="1672398281"/>
                    </a:ext>
                  </a:extLst>
                </a:gridCol>
              </a:tblGrid>
              <a:tr h="44693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Year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Black Carbon Annual Average at San Ysidro (µg/m</a:t>
                      </a:r>
                      <a:r>
                        <a:rPr lang="en-US" sz="1400" kern="100" baseline="30000">
                          <a:effectLst/>
                        </a:rPr>
                        <a:t>3</a:t>
                      </a:r>
                      <a:r>
                        <a:rPr lang="en-US" sz="1400" kern="100">
                          <a:effectLst/>
                        </a:rPr>
                        <a:t>)/ Promedio Anual de Carbono Negro en San Ysidro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Black Carbon Annual Average at Alpine (µg/m</a:t>
                      </a:r>
                      <a:r>
                        <a:rPr lang="en-US" sz="1400" kern="100" baseline="30000">
                          <a:effectLst/>
                        </a:rPr>
                        <a:t>3</a:t>
                      </a:r>
                      <a:r>
                        <a:rPr lang="en-US" sz="1400" kern="100">
                          <a:effectLst/>
                        </a:rPr>
                        <a:t>)/ Promedio Anual de Carbono Negro en Alpine</a:t>
                      </a:r>
                      <a:endParaRPr lang="en-US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3395035"/>
                  </a:ext>
                </a:extLst>
              </a:tr>
              <a:tr h="2184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2020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1.27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0.37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0505277"/>
                  </a:ext>
                </a:extLst>
              </a:tr>
              <a:tr h="2184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2021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1.00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0.29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6109770"/>
                  </a:ext>
                </a:extLst>
              </a:tr>
              <a:tr h="21841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2022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0.95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0.24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0274992"/>
                  </a:ext>
                </a:extLst>
              </a:tr>
            </a:tbl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B7560654-D1BB-A9C9-D3CC-9B0A3A8D0894}"/>
              </a:ext>
            </a:extLst>
          </p:cNvPr>
          <p:cNvGrpSpPr/>
          <p:nvPr/>
        </p:nvGrpSpPr>
        <p:grpSpPr>
          <a:xfrm>
            <a:off x="-4015" y="1148531"/>
            <a:ext cx="8326161" cy="3821380"/>
            <a:chOff x="916502" y="792165"/>
            <a:chExt cx="10036306" cy="440990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B8BDB8-69DE-4A0F-1012-EFBBBDC18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5731" y="792165"/>
              <a:ext cx="9837077" cy="4391253"/>
            </a:xfrm>
            <a:prstGeom prst="rect">
              <a:avLst/>
            </a:prstGeom>
          </p:spPr>
        </p:pic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80F96ACA-2803-364E-9724-EFEC90E48DB9}"/>
                </a:ext>
              </a:extLst>
            </p:cNvPr>
            <p:cNvSpPr/>
            <p:nvPr/>
          </p:nvSpPr>
          <p:spPr>
            <a:xfrm rot="17943537">
              <a:off x="9957268" y="1201329"/>
              <a:ext cx="241363" cy="1034759"/>
            </a:xfrm>
            <a:prstGeom prst="down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032077-ED70-B72C-1A1B-20FECE37A782}"/>
                </a:ext>
              </a:extLst>
            </p:cNvPr>
            <p:cNvSpPr txBox="1"/>
            <p:nvPr/>
          </p:nvSpPr>
          <p:spPr>
            <a:xfrm>
              <a:off x="7744037" y="792165"/>
              <a:ext cx="2358230" cy="1385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Only December Data/</a:t>
              </a:r>
              <a:br>
                <a:rPr lang="en-US"/>
              </a:br>
              <a:r>
                <a:rPr lang="en-US" err="1"/>
                <a:t>Sólamente</a:t>
              </a:r>
              <a:r>
                <a:rPr lang="en-US"/>
                <a:t> </a:t>
              </a:r>
              <a:r>
                <a:rPr lang="en-US" err="1"/>
                <a:t>diciembre</a:t>
              </a:r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4DF6FEC-ECA8-1C5E-DE18-E1ED5EC13D15}"/>
                </a:ext>
              </a:extLst>
            </p:cNvPr>
            <p:cNvCxnSpPr>
              <a:cxnSpLocks/>
            </p:cNvCxnSpPr>
            <p:nvPr/>
          </p:nvCxnSpPr>
          <p:spPr>
            <a:xfrm>
              <a:off x="1420427" y="3553463"/>
              <a:ext cx="9505371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FA09E5-F977-26AA-B66F-5C9AC0B5BBAB}"/>
                </a:ext>
              </a:extLst>
            </p:cNvPr>
            <p:cNvCxnSpPr>
              <a:cxnSpLocks/>
            </p:cNvCxnSpPr>
            <p:nvPr/>
          </p:nvCxnSpPr>
          <p:spPr>
            <a:xfrm>
              <a:off x="1420427" y="2183055"/>
              <a:ext cx="9505371" cy="0"/>
            </a:xfrm>
            <a:prstGeom prst="line">
              <a:avLst/>
            </a:prstGeom>
            <a:ln w="25400">
              <a:solidFill>
                <a:schemeClr val="accent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8505DEF-2755-E2CE-7253-F1CB8FB8CF53}"/>
                </a:ext>
              </a:extLst>
            </p:cNvPr>
            <p:cNvSpPr txBox="1"/>
            <p:nvPr/>
          </p:nvSpPr>
          <p:spPr>
            <a:xfrm>
              <a:off x="2187388" y="4906419"/>
              <a:ext cx="600201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/>
                <a:t>2020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6B2B41-5310-9D83-C81C-2CE4BCA6EF9C}"/>
                </a:ext>
              </a:extLst>
            </p:cNvPr>
            <p:cNvSpPr txBox="1"/>
            <p:nvPr/>
          </p:nvSpPr>
          <p:spPr>
            <a:xfrm>
              <a:off x="5908735" y="4925070"/>
              <a:ext cx="600201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/>
                <a:t>2021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71555D2-55F3-0C77-758E-898C8547EFDB}"/>
                </a:ext>
              </a:extLst>
            </p:cNvPr>
            <p:cNvSpPr txBox="1"/>
            <p:nvPr/>
          </p:nvSpPr>
          <p:spPr>
            <a:xfrm>
              <a:off x="9630082" y="4901658"/>
              <a:ext cx="600201" cy="276999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/>
                <a:t>2022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4BE41E-5F6A-3F50-8A03-D851D0856A6E}"/>
                </a:ext>
              </a:extLst>
            </p:cNvPr>
            <p:cNvSpPr txBox="1"/>
            <p:nvPr/>
          </p:nvSpPr>
          <p:spPr>
            <a:xfrm rot="16200000">
              <a:off x="-400001" y="2689137"/>
              <a:ext cx="2966899" cy="33389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/>
                <a:t>Black carbon concentration (µg/m</a:t>
              </a:r>
              <a:r>
                <a:rPr lang="en-US" sz="1200" baseline="30000"/>
                <a:t>3</a:t>
              </a:r>
              <a:r>
                <a:rPr lang="en-US" sz="1200"/>
                <a:t>)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6FDF899-81D5-B4DD-F4E0-389391D2F4BE}"/>
              </a:ext>
            </a:extLst>
          </p:cNvPr>
          <p:cNvGrpSpPr/>
          <p:nvPr/>
        </p:nvGrpSpPr>
        <p:grpSpPr>
          <a:xfrm>
            <a:off x="8771452" y="1148531"/>
            <a:ext cx="3420548" cy="3102516"/>
            <a:chOff x="7509591" y="1552040"/>
            <a:chExt cx="5130037" cy="380098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9465F3-C783-23C9-FCFB-36CD11B6179F}"/>
                </a:ext>
              </a:extLst>
            </p:cNvPr>
            <p:cNvSpPr txBox="1"/>
            <p:nvPr/>
          </p:nvSpPr>
          <p:spPr>
            <a:xfrm>
              <a:off x="7509591" y="1552040"/>
              <a:ext cx="5130037" cy="3800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100">
                  <a:latin typeface="Helvetica Neue" panose="02000503000000020004"/>
                </a:rPr>
                <a:t>Sherman Elementary School (SES)</a:t>
              </a:r>
            </a:p>
            <a:p>
              <a:pPr>
                <a:lnSpc>
                  <a:spcPct val="150000"/>
                </a:lnSpc>
              </a:pPr>
              <a:r>
                <a:rPr lang="en-US" sz="2100">
                  <a:latin typeface="Helvetica Neue" panose="02000503000000020004"/>
                </a:rPr>
                <a:t>Chicano Park (LCC)</a:t>
              </a:r>
            </a:p>
            <a:p>
              <a:pPr>
                <a:lnSpc>
                  <a:spcPct val="150000"/>
                </a:lnSpc>
              </a:pPr>
              <a:r>
                <a:rPr lang="en-US" sz="2100">
                  <a:latin typeface="Helvetica Neue" panose="02000503000000020004"/>
                </a:rPr>
                <a:t>Marine Terminal (MAR)</a:t>
              </a:r>
            </a:p>
            <a:p>
              <a:pPr>
                <a:lnSpc>
                  <a:spcPct val="150000"/>
                </a:lnSpc>
              </a:pPr>
              <a:r>
                <a:rPr lang="en-US" sz="2100">
                  <a:latin typeface="Helvetica Neue" panose="02000503000000020004"/>
                </a:rPr>
                <a:t>Oceanview Blvd. (OVB)</a:t>
              </a:r>
            </a:p>
            <a:p>
              <a:pPr>
                <a:lnSpc>
                  <a:spcPct val="150000"/>
                </a:lnSpc>
              </a:pPr>
              <a:r>
                <a:rPr lang="en-US" sz="2100">
                  <a:latin typeface="Helvetica Neue" panose="02000503000000020004"/>
                </a:rPr>
                <a:t>Alpine (ALP)</a:t>
              </a:r>
            </a:p>
            <a:p>
              <a:pPr>
                <a:lnSpc>
                  <a:spcPct val="150000"/>
                </a:lnSpc>
              </a:pPr>
              <a:r>
                <a:rPr lang="en-US" sz="2100">
                  <a:latin typeface="Helvetica Neue" panose="02000503000000020004"/>
                </a:rPr>
                <a:t>San Ysidro (SAY)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2A14BB6-9E5F-8441-8A7C-0E82D66FB5A7}"/>
                </a:ext>
              </a:extLst>
            </p:cNvPr>
            <p:cNvSpPr/>
            <p:nvPr/>
          </p:nvSpPr>
          <p:spPr>
            <a:xfrm>
              <a:off x="11513039" y="1837322"/>
              <a:ext cx="405037" cy="365125"/>
            </a:xfrm>
            <a:prstGeom prst="ellipse">
              <a:avLst/>
            </a:prstGeom>
            <a:solidFill>
              <a:srgbClr val="008FF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F32D629-D2CA-F6E0-0FAF-017E0342CF28}"/>
                </a:ext>
              </a:extLst>
            </p:cNvPr>
            <p:cNvSpPr/>
            <p:nvPr/>
          </p:nvSpPr>
          <p:spPr>
            <a:xfrm>
              <a:off x="11370551" y="2535036"/>
              <a:ext cx="405037" cy="365125"/>
            </a:xfrm>
            <a:prstGeom prst="ellipse">
              <a:avLst/>
            </a:prstGeom>
            <a:solidFill>
              <a:srgbClr val="09F9FF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E56A5C0-70F3-610C-DBA3-61BBCBFD3E0D}"/>
                </a:ext>
              </a:extLst>
            </p:cNvPr>
            <p:cNvSpPr/>
            <p:nvPr/>
          </p:nvSpPr>
          <p:spPr>
            <a:xfrm>
              <a:off x="11873793" y="3121508"/>
              <a:ext cx="405037" cy="36512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FC5AB4-23F8-4E1F-F8D8-A1DCB2088955}"/>
                </a:ext>
              </a:extLst>
            </p:cNvPr>
            <p:cNvSpPr/>
            <p:nvPr/>
          </p:nvSpPr>
          <p:spPr>
            <a:xfrm>
              <a:off x="11918076" y="3728614"/>
              <a:ext cx="405037" cy="36512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85FEF8-47BA-FEA7-9611-90114DEE6DB0}"/>
                </a:ext>
              </a:extLst>
            </p:cNvPr>
            <p:cNvSpPr/>
            <p:nvPr/>
          </p:nvSpPr>
          <p:spPr>
            <a:xfrm>
              <a:off x="10074609" y="4319468"/>
              <a:ext cx="405037" cy="365125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8CB5677-0224-BB1D-F803-A6D6FF220E04}"/>
                </a:ext>
              </a:extLst>
            </p:cNvPr>
            <p:cNvSpPr/>
            <p:nvPr/>
          </p:nvSpPr>
          <p:spPr>
            <a:xfrm>
              <a:off x="10804278" y="4935059"/>
              <a:ext cx="405037" cy="365125"/>
            </a:xfrm>
            <a:prstGeom prst="ellipse">
              <a:avLst/>
            </a:prstGeom>
            <a:solidFill>
              <a:srgbClr val="F0975A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2914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Odor-Causing Chemicals / </a:t>
            </a:r>
            <a:r>
              <a:rPr lang="en-US" err="1"/>
              <a:t>Químicos</a:t>
            </a:r>
            <a:r>
              <a:rPr lang="en-US"/>
              <a:t> que </a:t>
            </a:r>
            <a:r>
              <a:rPr lang="en-US" err="1"/>
              <a:t>Causan</a:t>
            </a:r>
            <a:r>
              <a:rPr lang="en-US"/>
              <a:t> </a:t>
            </a:r>
            <a:r>
              <a:rPr lang="en-US" err="1"/>
              <a:t>Olores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DD-A197-B478-8E90-901E882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Primary target: Hydrogen sulfide</a:t>
            </a:r>
          </a:p>
          <a:p>
            <a:pPr lvl="1"/>
            <a:r>
              <a:rPr lang="en-US" sz="1800" b="1" i="1">
                <a:solidFill>
                  <a:srgbClr val="FF0000"/>
                </a:solidFill>
                <a:latin typeface="Helvetica Neue"/>
              </a:rPr>
              <a:t>Can cause nausea, headaches, mental health effects</a:t>
            </a:r>
            <a:endParaRPr lang="en-US" sz="1800" b="1" i="1">
              <a:solidFill>
                <a:srgbClr val="00B050"/>
              </a:solidFill>
              <a:latin typeface="Helvetica Neue"/>
            </a:endParaRPr>
          </a:p>
          <a:p>
            <a:pPr lvl="1"/>
            <a:r>
              <a:rPr lang="en-US" sz="1800" b="1" i="1">
                <a:solidFill>
                  <a:srgbClr val="00B050"/>
                </a:solidFill>
                <a:latin typeface="Helvetica Neue"/>
              </a:rPr>
              <a:t>Released from sewage, wastewater</a:t>
            </a:r>
          </a:p>
          <a:p>
            <a:pPr lvl="1"/>
            <a:r>
              <a:rPr lang="en-US" sz="1800">
                <a:latin typeface="Helvetica Neue"/>
              </a:rPr>
              <a:t>Distinct rotten egg odor</a:t>
            </a:r>
          </a:p>
          <a:p>
            <a:r>
              <a:rPr lang="en-US" sz="2400"/>
              <a:t>Monitoring locations:</a:t>
            </a:r>
          </a:p>
          <a:p>
            <a:pPr lvl="1"/>
            <a:r>
              <a:rPr lang="en-US" sz="1800"/>
              <a:t>San Ysidro (Fire Station 29)</a:t>
            </a:r>
          </a:p>
          <a:p>
            <a:pPr lvl="1"/>
            <a:r>
              <a:rPr lang="en-US" sz="1800"/>
              <a:t>Imperial Beach City Hall</a:t>
            </a:r>
          </a:p>
          <a:p>
            <a:pPr lvl="1"/>
            <a:r>
              <a:rPr lang="en-US" sz="1800"/>
              <a:t>Tijuana River Valley (exact location </a:t>
            </a:r>
            <a:r>
              <a:rPr lang="en-US" sz="1800" err="1"/>
              <a:t>tbd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Three other locations </a:t>
            </a:r>
            <a:r>
              <a:rPr lang="en-US" sz="1800" err="1"/>
              <a:t>tbd</a:t>
            </a:r>
            <a:endParaRPr lang="en-US" sz="1800"/>
          </a:p>
          <a:p>
            <a:r>
              <a:rPr lang="en-US" sz="2400"/>
              <a:t>Preliminary data exceeds odor thresholds set by OSHA, CARB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295DB9-169E-59FF-019C-584CDB113226}"/>
              </a:ext>
            </a:extLst>
          </p:cNvPr>
          <p:cNvSpPr txBox="1">
            <a:spLocks/>
          </p:cNvSpPr>
          <p:nvPr/>
        </p:nvSpPr>
        <p:spPr>
          <a:xfrm>
            <a:off x="5845479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/>
              <a:t>Objetivo</a:t>
            </a:r>
            <a:r>
              <a:rPr lang="en-US" sz="2400"/>
              <a:t> principal: </a:t>
            </a:r>
            <a:r>
              <a:rPr lang="en-US" sz="2400" err="1"/>
              <a:t>sulfuro</a:t>
            </a:r>
            <a:r>
              <a:rPr lang="en-US" sz="2400"/>
              <a:t> de </a:t>
            </a:r>
            <a:r>
              <a:rPr lang="en-US" sz="2400" err="1"/>
              <a:t>hidrógeno</a:t>
            </a:r>
            <a:endParaRPr lang="en-US" sz="2400"/>
          </a:p>
          <a:p>
            <a:pPr lvl="1"/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Puede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causar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náuseas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dolores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de cabeza,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efectos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en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la </a:t>
            </a:r>
            <a:r>
              <a:rPr lang="en-US" sz="1800" b="1" i="1" err="1">
                <a:solidFill>
                  <a:srgbClr val="FF0000"/>
                </a:solidFill>
                <a:latin typeface="Helvetica Neue"/>
              </a:rPr>
              <a:t>salud</a:t>
            </a:r>
            <a:r>
              <a:rPr lang="en-US" sz="1800" b="1" i="1">
                <a:solidFill>
                  <a:srgbClr val="FF0000"/>
                </a:solidFill>
                <a:latin typeface="Helvetica Neue"/>
              </a:rPr>
              <a:t> mental</a:t>
            </a:r>
            <a:endParaRPr lang="en-US" sz="1800" b="1" i="1">
              <a:solidFill>
                <a:srgbClr val="00B050"/>
              </a:solidFill>
              <a:latin typeface="Helvetica Neue"/>
            </a:endParaRPr>
          </a:p>
          <a:p>
            <a:pPr lvl="1"/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Emitido</a:t>
            </a:r>
            <a:r>
              <a:rPr lang="en-US" sz="1800" b="1" i="1">
                <a:solidFill>
                  <a:srgbClr val="00B050"/>
                </a:solidFill>
                <a:latin typeface="Helvetica Neue"/>
              </a:rPr>
              <a:t> de </a:t>
            </a:r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aguas</a:t>
            </a:r>
            <a:r>
              <a:rPr lang="en-US" sz="18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800" b="1" i="1" err="1">
                <a:solidFill>
                  <a:srgbClr val="00B050"/>
                </a:solidFill>
                <a:latin typeface="Helvetica Neue"/>
              </a:rPr>
              <a:t>residuales</a:t>
            </a:r>
            <a:endParaRPr lang="en-US" sz="1800" b="1" i="1">
              <a:solidFill>
                <a:srgbClr val="00B050"/>
              </a:solidFill>
              <a:latin typeface="Helvetica Neue"/>
            </a:endParaRPr>
          </a:p>
          <a:p>
            <a:pPr lvl="1"/>
            <a:r>
              <a:rPr lang="en-US" sz="1800" err="1">
                <a:latin typeface="Helvetica Neue"/>
              </a:rPr>
              <a:t>Olor</a:t>
            </a:r>
            <a:r>
              <a:rPr lang="en-US" sz="1800">
                <a:latin typeface="Helvetica Neue"/>
              </a:rPr>
              <a:t> </a:t>
            </a:r>
            <a:r>
              <a:rPr lang="en-US" sz="1800" err="1">
                <a:latin typeface="Helvetica Neue"/>
              </a:rPr>
              <a:t>distintivo</a:t>
            </a:r>
            <a:r>
              <a:rPr lang="en-US" sz="1800">
                <a:latin typeface="Helvetica Neue"/>
              </a:rPr>
              <a:t> a huevo </a:t>
            </a:r>
            <a:r>
              <a:rPr lang="en-US" sz="1800" err="1">
                <a:latin typeface="Helvetica Neue"/>
              </a:rPr>
              <a:t>podrido</a:t>
            </a:r>
            <a:endParaRPr lang="en-US" sz="1800">
              <a:latin typeface="Helvetica Neue"/>
            </a:endParaRPr>
          </a:p>
          <a:p>
            <a:r>
              <a:rPr lang="en-US" sz="2400" err="1"/>
              <a:t>Ubicaciones</a:t>
            </a:r>
            <a:r>
              <a:rPr lang="en-US" sz="2400"/>
              <a:t> de </a:t>
            </a:r>
            <a:r>
              <a:rPr lang="en-US" sz="2400" err="1"/>
              <a:t>monitoreo</a:t>
            </a:r>
            <a:r>
              <a:rPr lang="en-US" sz="2400"/>
              <a:t>:</a:t>
            </a:r>
          </a:p>
          <a:p>
            <a:pPr lvl="1"/>
            <a:r>
              <a:rPr lang="en-US" sz="1800"/>
              <a:t>San Ysidro (Fire Station 29)</a:t>
            </a:r>
          </a:p>
          <a:p>
            <a:pPr lvl="1"/>
            <a:r>
              <a:rPr lang="en-US" sz="1800"/>
              <a:t>Imperial Beach </a:t>
            </a:r>
            <a:r>
              <a:rPr lang="en-US" sz="1800" err="1"/>
              <a:t>Ayuntamiento</a:t>
            </a:r>
            <a:endParaRPr lang="en-US" sz="1800"/>
          </a:p>
          <a:p>
            <a:pPr lvl="1"/>
            <a:r>
              <a:rPr lang="en-US" sz="1800"/>
              <a:t>Valle del Río Tijuana (</a:t>
            </a:r>
            <a:r>
              <a:rPr lang="en-US" sz="1800" err="1"/>
              <a:t>ubicación</a:t>
            </a:r>
            <a:r>
              <a:rPr lang="en-US" sz="1800"/>
              <a:t> exacta </a:t>
            </a:r>
            <a:r>
              <a:rPr lang="en-US" sz="1800" err="1"/>
              <a:t>por</a:t>
            </a:r>
            <a:r>
              <a:rPr lang="en-US" sz="1800"/>
              <a:t> </a:t>
            </a:r>
            <a:r>
              <a:rPr lang="en-US" sz="1800" err="1"/>
              <a:t>determinar</a:t>
            </a:r>
            <a:r>
              <a:rPr lang="en-US" sz="1800"/>
              <a:t>)</a:t>
            </a:r>
          </a:p>
          <a:p>
            <a:pPr lvl="1"/>
            <a:r>
              <a:rPr lang="en-US" sz="1800"/>
              <a:t>Tres </a:t>
            </a:r>
            <a:r>
              <a:rPr lang="en-US" sz="1800" err="1"/>
              <a:t>otras</a:t>
            </a:r>
            <a:r>
              <a:rPr lang="en-US" sz="1800"/>
              <a:t> </a:t>
            </a:r>
            <a:r>
              <a:rPr lang="en-US" sz="1800" err="1"/>
              <a:t>ubicaciones</a:t>
            </a:r>
            <a:r>
              <a:rPr lang="en-US" sz="1800"/>
              <a:t> </a:t>
            </a:r>
            <a:r>
              <a:rPr lang="en-US" sz="1800" err="1"/>
              <a:t>por</a:t>
            </a:r>
            <a:r>
              <a:rPr lang="en-US" sz="1800"/>
              <a:t> </a:t>
            </a:r>
            <a:r>
              <a:rPr lang="en-US" sz="1800" err="1"/>
              <a:t>determinar</a:t>
            </a:r>
            <a:endParaRPr lang="en-US" sz="1800"/>
          </a:p>
          <a:p>
            <a:r>
              <a:rPr lang="en-US" sz="2400" err="1"/>
              <a:t>Datos</a:t>
            </a:r>
            <a:r>
              <a:rPr lang="en-US" sz="2400"/>
              <a:t> </a:t>
            </a:r>
            <a:r>
              <a:rPr lang="en-US" sz="2400" err="1"/>
              <a:t>preliminares</a:t>
            </a:r>
            <a:r>
              <a:rPr lang="en-US" sz="2400"/>
              <a:t> </a:t>
            </a:r>
            <a:r>
              <a:rPr lang="en-US" sz="2400" err="1"/>
              <a:t>exceden</a:t>
            </a:r>
            <a:r>
              <a:rPr lang="en-US" sz="2400"/>
              <a:t> </a:t>
            </a:r>
            <a:r>
              <a:rPr lang="en-US" sz="2400" err="1"/>
              <a:t>niveles</a:t>
            </a:r>
            <a:r>
              <a:rPr lang="en-US" sz="2400"/>
              <a:t> de </a:t>
            </a:r>
            <a:r>
              <a:rPr lang="en-US" sz="2400" err="1"/>
              <a:t>olor</a:t>
            </a:r>
            <a:r>
              <a:rPr lang="en-US" sz="2400"/>
              <a:t> </a:t>
            </a:r>
            <a:r>
              <a:rPr lang="en-US" sz="2400" err="1"/>
              <a:t>determinados</a:t>
            </a:r>
            <a:r>
              <a:rPr lang="en-US" sz="2400"/>
              <a:t> </a:t>
            </a:r>
            <a:r>
              <a:rPr lang="en-US" sz="2400" err="1"/>
              <a:t>por</a:t>
            </a:r>
            <a:r>
              <a:rPr lang="en-US" sz="2400"/>
              <a:t> OSHA, CARB</a:t>
            </a:r>
          </a:p>
        </p:txBody>
      </p:sp>
    </p:spTree>
    <p:extLst>
      <p:ext uri="{BB962C8B-B14F-4D97-AF65-F5344CB8AC3E}">
        <p14:creationId xmlns:p14="http://schemas.microsoft.com/office/powerpoint/2010/main" val="3141900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Volatile Organic Compounds / </a:t>
            </a:r>
            <a:r>
              <a:rPr lang="en-US" err="1"/>
              <a:t>Compuestos</a:t>
            </a:r>
            <a:r>
              <a:rPr lang="en-US"/>
              <a:t> </a:t>
            </a:r>
            <a:r>
              <a:rPr lang="en-US" err="1"/>
              <a:t>Orgánicos</a:t>
            </a:r>
            <a:r>
              <a:rPr lang="en-US"/>
              <a:t> </a:t>
            </a:r>
            <a:r>
              <a:rPr lang="en-US" err="1"/>
              <a:t>Volátiles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DD-A197-B478-8E90-901E882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557" y="1579759"/>
            <a:ext cx="55083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57 different compounds</a:t>
            </a:r>
          </a:p>
          <a:p>
            <a:pPr lvl="1"/>
            <a:r>
              <a:rPr lang="en-US" sz="1400"/>
              <a:t>Varying toxicities, background levels</a:t>
            </a:r>
          </a:p>
          <a:p>
            <a:pPr lvl="1"/>
            <a:r>
              <a:rPr lang="en-US" sz="1400" b="1" i="1">
                <a:solidFill>
                  <a:srgbClr val="00B050"/>
                </a:solidFill>
                <a:latin typeface="Helvetica Neue"/>
              </a:rPr>
              <a:t>Released from vehicle emissions, industrial activities, and more</a:t>
            </a:r>
          </a:p>
          <a:p>
            <a:pPr lvl="1"/>
            <a:r>
              <a:rPr lang="en-US" sz="1400" b="1" i="1">
                <a:solidFill>
                  <a:srgbClr val="FF0000"/>
                </a:solidFill>
                <a:latin typeface="Helvetica Neue"/>
              </a:rPr>
              <a:t>Range of health effects including cancer, asthma, nausea, headaches, and more</a:t>
            </a:r>
          </a:p>
          <a:p>
            <a:r>
              <a:rPr lang="en-US" sz="1600"/>
              <a:t>Monitoring locations:</a:t>
            </a:r>
          </a:p>
          <a:p>
            <a:pPr lvl="1"/>
            <a:r>
              <a:rPr lang="en-US" sz="1400"/>
              <a:t>Donovan State Prison; November 2014 to December 2021</a:t>
            </a:r>
          </a:p>
          <a:p>
            <a:pPr lvl="1"/>
            <a:r>
              <a:rPr lang="en-US" sz="1400" err="1">
                <a:latin typeface="Helvetica Neue"/>
              </a:rPr>
              <a:t>Otay</a:t>
            </a:r>
            <a:r>
              <a:rPr lang="en-US" sz="1400">
                <a:latin typeface="Helvetica Neue"/>
              </a:rPr>
              <a:t> Mesa; January 2007 to August 2014</a:t>
            </a:r>
          </a:p>
          <a:p>
            <a:pPr lvl="1"/>
            <a:r>
              <a:rPr lang="en-US" sz="1400"/>
              <a:t>San Ysidro (Fire Station 29); began July 2023</a:t>
            </a:r>
          </a:p>
          <a:p>
            <a:pPr lvl="1"/>
            <a:r>
              <a:rPr lang="en-US" sz="1400"/>
              <a:t>Expanding to more sites as they become available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F3DCC84-A062-2CC7-8BB4-CF2A491D0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687325"/>
              </p:ext>
            </p:extLst>
          </p:nvPr>
        </p:nvGraphicFramePr>
        <p:xfrm>
          <a:off x="1085665" y="4313735"/>
          <a:ext cx="10662248" cy="20664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7736">
                  <a:extLst>
                    <a:ext uri="{9D8B030D-6E8A-4147-A177-3AD203B41FA5}">
                      <a16:colId xmlns:a16="http://schemas.microsoft.com/office/drawing/2014/main" val="4096626324"/>
                    </a:ext>
                  </a:extLst>
                </a:gridCol>
                <a:gridCol w="2939224">
                  <a:extLst>
                    <a:ext uri="{9D8B030D-6E8A-4147-A177-3AD203B41FA5}">
                      <a16:colId xmlns:a16="http://schemas.microsoft.com/office/drawing/2014/main" val="1232864554"/>
                    </a:ext>
                  </a:extLst>
                </a:gridCol>
                <a:gridCol w="2721504">
                  <a:extLst>
                    <a:ext uri="{9D8B030D-6E8A-4147-A177-3AD203B41FA5}">
                      <a16:colId xmlns:a16="http://schemas.microsoft.com/office/drawing/2014/main" val="573741172"/>
                    </a:ext>
                  </a:extLst>
                </a:gridCol>
                <a:gridCol w="2503784">
                  <a:extLst>
                    <a:ext uri="{9D8B030D-6E8A-4147-A177-3AD203B41FA5}">
                      <a16:colId xmlns:a16="http://schemas.microsoft.com/office/drawing/2014/main" val="19931814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Compound/ Compuesto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Average Concentration</a:t>
                      </a:r>
                      <a:r>
                        <a:rPr lang="en-US" sz="1200" kern="100" baseline="30000">
                          <a:effectLst/>
                        </a:rPr>
                        <a:t>A</a:t>
                      </a:r>
                      <a:r>
                        <a:rPr lang="en-US" sz="1200" kern="100">
                          <a:effectLst/>
                        </a:rPr>
                        <a:t> (ppbv)/ Concentración Promedio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One-in-a-million Cancer Level (ppbv)/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Cancer de Uno en un Millón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Other Health Effects Level (ppbv)/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Otros efectos en la salud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15158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</a:rPr>
                        <a:t>Acrolein</a:t>
                      </a:r>
                      <a:endParaRPr lang="en-US" sz="18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0.12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&lt;0.01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Benzene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0.21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0.91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064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1,3-Butadiene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9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Carbon tetrachloride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0.08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1.59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38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Chloroform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0.02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2.01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43545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Ethylene </a:t>
                      </a:r>
                      <a:r>
                        <a:rPr lang="en-US" sz="1200" kern="100" err="1">
                          <a:effectLst/>
                        </a:rPr>
                        <a:t>oxide</a:t>
                      </a:r>
                      <a:r>
                        <a:rPr lang="en-US" sz="1200" kern="100" baseline="30000" err="1">
                          <a:effectLst/>
                        </a:rPr>
                        <a:t>B</a:t>
                      </a:r>
                      <a:endParaRPr lang="en-US" sz="1800" kern="100" baseline="30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&lt;0.01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NA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7489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Tetrachloroethylene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0.56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0.59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8017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Trichloroethylene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0.03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1980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Vinyl chloride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&lt;0.01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0.04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3.91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50026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DC10E20-1370-D5D3-AFB2-7F1D0A6A6011}"/>
              </a:ext>
            </a:extLst>
          </p:cNvPr>
          <p:cNvSpPr txBox="1"/>
          <p:nvPr/>
        </p:nvSpPr>
        <p:spPr>
          <a:xfrm>
            <a:off x="5246185" y="6550223"/>
            <a:ext cx="6945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err="1"/>
              <a:t>A</a:t>
            </a:r>
            <a:r>
              <a:rPr lang="en-US" sz="1400" err="1"/>
              <a:t>Data</a:t>
            </a:r>
            <a:r>
              <a:rPr lang="en-US" sz="1400"/>
              <a:t> collected at Donovan site 2014-2021;</a:t>
            </a:r>
            <a:r>
              <a:rPr lang="en-US" sz="1400" baseline="30000"/>
              <a:t>B</a:t>
            </a:r>
            <a:r>
              <a:rPr lang="en-US" sz="1400"/>
              <a:t>began monitoring for ethylene oxide in July 2023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3D4A6F2-3AC8-7E5D-254C-06B2572AD38B}"/>
              </a:ext>
            </a:extLst>
          </p:cNvPr>
          <p:cNvSpPr txBox="1">
            <a:spLocks/>
          </p:cNvSpPr>
          <p:nvPr/>
        </p:nvSpPr>
        <p:spPr>
          <a:xfrm>
            <a:off x="5859418" y="1579759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57 </a:t>
            </a:r>
            <a:r>
              <a:rPr lang="en-US" sz="1600" err="1"/>
              <a:t>compuestos</a:t>
            </a:r>
            <a:r>
              <a:rPr lang="en-US" sz="1600"/>
              <a:t> </a:t>
            </a:r>
            <a:r>
              <a:rPr lang="en-US" sz="1600" err="1"/>
              <a:t>diferentes</a:t>
            </a:r>
            <a:endParaRPr lang="en-US" sz="1600"/>
          </a:p>
          <a:p>
            <a:pPr lvl="1"/>
            <a:r>
              <a:rPr lang="en-US" sz="1400" err="1"/>
              <a:t>Toxicidades</a:t>
            </a:r>
            <a:r>
              <a:rPr lang="en-US" sz="1400"/>
              <a:t> y </a:t>
            </a:r>
            <a:r>
              <a:rPr lang="en-US" sz="1400" err="1"/>
              <a:t>niveles</a:t>
            </a:r>
            <a:r>
              <a:rPr lang="en-US" sz="1400"/>
              <a:t> </a:t>
            </a:r>
            <a:r>
              <a:rPr lang="en-US" sz="1400" err="1"/>
              <a:t>varios</a:t>
            </a:r>
            <a:endParaRPr lang="en-US" sz="1400"/>
          </a:p>
          <a:p>
            <a:pPr lvl="1"/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Emitidos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por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emisiones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de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vehículos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,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actividades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industriales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, y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más</a:t>
            </a:r>
            <a:endParaRPr lang="en-US" sz="1400" b="1" i="1">
              <a:solidFill>
                <a:srgbClr val="00B050"/>
              </a:solidFill>
              <a:latin typeface="Helvetica Neue"/>
            </a:endParaRPr>
          </a:p>
          <a:p>
            <a:pPr lvl="1"/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Efectos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multiples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en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la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salud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incluyendo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cancer,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náuseas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,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dolores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de cabeza, y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más</a:t>
            </a:r>
            <a:endParaRPr lang="en-US" sz="1400" b="1" i="1">
              <a:solidFill>
                <a:srgbClr val="FF0000"/>
              </a:solidFill>
              <a:latin typeface="Helvetica Neue"/>
            </a:endParaRPr>
          </a:p>
          <a:p>
            <a:r>
              <a:rPr lang="en-US" sz="1600" err="1"/>
              <a:t>Ubicaciones</a:t>
            </a:r>
            <a:r>
              <a:rPr lang="en-US" sz="1600"/>
              <a:t> de </a:t>
            </a:r>
            <a:r>
              <a:rPr lang="en-US" sz="1600" err="1"/>
              <a:t>monitoreo</a:t>
            </a:r>
            <a:r>
              <a:rPr lang="en-US" sz="1600"/>
              <a:t>:</a:t>
            </a:r>
          </a:p>
          <a:p>
            <a:pPr lvl="1"/>
            <a:r>
              <a:rPr lang="en-US" sz="1400"/>
              <a:t>Donovan State Prison; </a:t>
            </a:r>
            <a:r>
              <a:rPr lang="en-US" sz="1400" err="1"/>
              <a:t>noviembre</a:t>
            </a:r>
            <a:r>
              <a:rPr lang="en-US" sz="1400"/>
              <a:t> 2014 a </a:t>
            </a:r>
            <a:r>
              <a:rPr lang="en-US" sz="1400" err="1"/>
              <a:t>diciembre</a:t>
            </a:r>
            <a:r>
              <a:rPr lang="en-US" sz="1400"/>
              <a:t> 2021</a:t>
            </a:r>
          </a:p>
          <a:p>
            <a:pPr lvl="1"/>
            <a:r>
              <a:rPr lang="en-US" sz="1400">
                <a:latin typeface="Helvetica Neue"/>
              </a:rPr>
              <a:t>Otay Mesa; </a:t>
            </a:r>
            <a:r>
              <a:rPr lang="en-US" sz="1400" err="1">
                <a:latin typeface="Helvetica Neue"/>
              </a:rPr>
              <a:t>enero</a:t>
            </a:r>
            <a:r>
              <a:rPr lang="en-US" sz="1400">
                <a:latin typeface="Helvetica Neue"/>
              </a:rPr>
              <a:t> 2007 a </a:t>
            </a:r>
            <a:r>
              <a:rPr lang="en-US" sz="1400" err="1">
                <a:latin typeface="Helvetica Neue"/>
              </a:rPr>
              <a:t>agosto</a:t>
            </a:r>
            <a:r>
              <a:rPr lang="en-US" sz="1400">
                <a:latin typeface="Helvetica Neue"/>
              </a:rPr>
              <a:t> 2014</a:t>
            </a:r>
          </a:p>
          <a:p>
            <a:pPr lvl="1"/>
            <a:r>
              <a:rPr lang="en-US" sz="1400"/>
              <a:t>San Ysidro (Fire Station 29); </a:t>
            </a:r>
            <a:r>
              <a:rPr lang="en-US" sz="1400" err="1"/>
              <a:t>desde</a:t>
            </a:r>
            <a:r>
              <a:rPr lang="en-US" sz="1400"/>
              <a:t> </a:t>
            </a:r>
            <a:r>
              <a:rPr lang="en-US" sz="1400" err="1"/>
              <a:t>julio</a:t>
            </a:r>
            <a:r>
              <a:rPr lang="en-US" sz="1400"/>
              <a:t> 2023</a:t>
            </a:r>
          </a:p>
          <a:p>
            <a:pPr lvl="1"/>
            <a:r>
              <a:rPr lang="en-US" sz="1400" err="1"/>
              <a:t>Agregar</a:t>
            </a:r>
            <a:r>
              <a:rPr lang="en-US" sz="1400"/>
              <a:t> a </a:t>
            </a:r>
            <a:r>
              <a:rPr lang="en-US" sz="1400" err="1"/>
              <a:t>más</a:t>
            </a:r>
            <a:r>
              <a:rPr lang="en-US" sz="1400"/>
              <a:t> sitios </a:t>
            </a:r>
            <a:r>
              <a:rPr lang="en-US" sz="1400" err="1"/>
              <a:t>cuando</a:t>
            </a:r>
            <a:r>
              <a:rPr lang="en-US" sz="1400"/>
              <a:t> </a:t>
            </a:r>
            <a:r>
              <a:rPr lang="en-US" sz="1400" err="1"/>
              <a:t>estén</a:t>
            </a:r>
            <a:r>
              <a:rPr lang="en-US" sz="1400"/>
              <a:t> </a:t>
            </a:r>
            <a:r>
              <a:rPr lang="en-US" sz="1400" err="1"/>
              <a:t>disponibles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260693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1B8C4-B08C-3251-0E43-FDDFD731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Airborne Metals / </a:t>
            </a:r>
            <a:r>
              <a:rPr lang="en-US" err="1"/>
              <a:t>Metales</a:t>
            </a:r>
            <a:r>
              <a:rPr lang="en-US"/>
              <a:t> </a:t>
            </a:r>
            <a:r>
              <a:rPr lang="en-US" err="1"/>
              <a:t>Aerotransportados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7DD-A197-B478-8E90-901E882EF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/>
              <a:t>Small metal particles (less than 10 micrometers)</a:t>
            </a:r>
          </a:p>
          <a:p>
            <a:pPr lvl="1"/>
            <a:r>
              <a:rPr lang="en-US" sz="1400"/>
              <a:t>Different metals have different toxicity, background levels</a:t>
            </a:r>
          </a:p>
          <a:p>
            <a:pPr lvl="1"/>
            <a:r>
              <a:rPr lang="en-US" sz="1400" b="1" i="1">
                <a:solidFill>
                  <a:srgbClr val="00B050"/>
                </a:solidFill>
                <a:latin typeface="Helvetica Neue"/>
              </a:rPr>
              <a:t>Released from vehicle emissions, tire and brake wear, roadside dust, more</a:t>
            </a:r>
          </a:p>
          <a:p>
            <a:pPr lvl="1"/>
            <a:r>
              <a:rPr lang="en-US" sz="1400" b="1" i="1">
                <a:solidFill>
                  <a:srgbClr val="FF0000"/>
                </a:solidFill>
                <a:latin typeface="Helvetica Neue"/>
              </a:rPr>
              <a:t>Health effects include cancer, heart disease, more</a:t>
            </a:r>
          </a:p>
          <a:p>
            <a:r>
              <a:rPr lang="en-US" sz="1600"/>
              <a:t>Monitoring locations</a:t>
            </a:r>
          </a:p>
          <a:p>
            <a:pPr lvl="1"/>
            <a:r>
              <a:rPr lang="en-US" sz="1400"/>
              <a:t>Donovan State Prison; data from 2016-2018</a:t>
            </a:r>
          </a:p>
          <a:p>
            <a:pPr lvl="1"/>
            <a:r>
              <a:rPr lang="en-US" sz="1400"/>
              <a:t>San Ysidro (Fire Station 29); began January 2023</a:t>
            </a:r>
          </a:p>
          <a:p>
            <a:pPr lvl="1"/>
            <a:r>
              <a:rPr lang="en-US" sz="1400"/>
              <a:t>Expanding to more sites as they become available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335135F-4914-A02E-EBAA-3B4BDC9FF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357162"/>
              </p:ext>
            </p:extLst>
          </p:nvPr>
        </p:nvGraphicFramePr>
        <p:xfrm>
          <a:off x="1567542" y="4511898"/>
          <a:ext cx="9725298" cy="20742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3289">
                  <a:extLst>
                    <a:ext uri="{9D8B030D-6E8A-4147-A177-3AD203B41FA5}">
                      <a16:colId xmlns:a16="http://schemas.microsoft.com/office/drawing/2014/main" val="2337048098"/>
                    </a:ext>
                  </a:extLst>
                </a:gridCol>
                <a:gridCol w="2651570">
                  <a:extLst>
                    <a:ext uri="{9D8B030D-6E8A-4147-A177-3AD203B41FA5}">
                      <a16:colId xmlns:a16="http://schemas.microsoft.com/office/drawing/2014/main" val="2170948522"/>
                    </a:ext>
                  </a:extLst>
                </a:gridCol>
                <a:gridCol w="2704150">
                  <a:extLst>
                    <a:ext uri="{9D8B030D-6E8A-4147-A177-3AD203B41FA5}">
                      <a16:colId xmlns:a16="http://schemas.microsoft.com/office/drawing/2014/main" val="2846785802"/>
                    </a:ext>
                  </a:extLst>
                </a:gridCol>
                <a:gridCol w="2116289">
                  <a:extLst>
                    <a:ext uri="{9D8B030D-6E8A-4147-A177-3AD203B41FA5}">
                      <a16:colId xmlns:a16="http://schemas.microsoft.com/office/drawing/2014/main" val="2066280250"/>
                    </a:ext>
                  </a:extLst>
                </a:gridCol>
              </a:tblGrid>
              <a:tr h="48353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Metal</a:t>
                      </a:r>
                      <a:endParaRPr lang="en-US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Average Concentration (ng/m</a:t>
                      </a:r>
                      <a:r>
                        <a:rPr lang="en-US" sz="1200" kern="100" baseline="30000">
                          <a:effectLst/>
                        </a:rPr>
                        <a:t>3</a:t>
                      </a:r>
                      <a:r>
                        <a:rPr lang="en-US" sz="1200" kern="100">
                          <a:effectLst/>
                        </a:rPr>
                        <a:t>)/ Concentración Promedio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">
                          <a:effectLst/>
                        </a:rPr>
                        <a:t>One-in-a-million Cancer Level (ng/m</a:t>
                      </a:r>
                      <a:r>
                        <a:rPr lang="en-US" sz="1200" kern="100" baseline="30000">
                          <a:effectLst/>
                        </a:rPr>
                        <a:t>3</a:t>
                      </a:r>
                      <a:r>
                        <a:rPr lang="en-US" sz="1200" kern="100">
                          <a:effectLst/>
                        </a:rPr>
                        <a:t>)/ 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de Cancer de Uno en un Millón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Other Health Effects Level (ng/m</a:t>
                      </a:r>
                      <a:r>
                        <a:rPr lang="en-US" sz="1200" kern="100" baseline="30000">
                          <a:effectLst/>
                        </a:rPr>
                        <a:t>3</a:t>
                      </a:r>
                      <a:r>
                        <a:rPr lang="en-US" sz="1200" kern="100">
                          <a:effectLst/>
                        </a:rPr>
                        <a:t>)/ Otros Efectos en la Salud</a:t>
                      </a:r>
                      <a:endParaRPr lang="en-US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254324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Arsenic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0.73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0.23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1.5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85606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Beryllium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0.02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0.42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5424679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Cadmium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0.73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0.56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924868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solidFill>
                            <a:schemeClr val="tx1"/>
                          </a:solidFill>
                          <a:effectLst/>
                        </a:rPr>
                        <a:t>Lead</a:t>
                      </a:r>
                      <a:endParaRPr lang="en-US" sz="24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38.13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15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875970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Manganese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22.73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NA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30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898223"/>
                  </a:ext>
                </a:extLst>
              </a:tr>
              <a:tr h="2362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Nickel</a:t>
                      </a:r>
                      <a:endParaRPr lang="en-US" sz="2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5.30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2.10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9</a:t>
                      </a:r>
                      <a:endParaRPr lang="en-US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124453"/>
                  </a:ext>
                </a:extLst>
              </a:tr>
            </a:tbl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067AE1-FFF7-370E-852B-AFBC0B274FA1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err="1"/>
              <a:t>Pequeñas</a:t>
            </a:r>
            <a:r>
              <a:rPr lang="en-US" sz="1600"/>
              <a:t> </a:t>
            </a:r>
            <a:r>
              <a:rPr lang="en-US" sz="1600" err="1"/>
              <a:t>partículas</a:t>
            </a:r>
            <a:r>
              <a:rPr lang="en-US" sz="1600"/>
              <a:t> de metal (</a:t>
            </a:r>
            <a:r>
              <a:rPr lang="en-US" sz="1600" err="1"/>
              <a:t>menos</a:t>
            </a:r>
            <a:r>
              <a:rPr lang="en-US" sz="1600"/>
              <a:t> que 10 </a:t>
            </a:r>
            <a:r>
              <a:rPr lang="en-US" sz="1600" err="1"/>
              <a:t>micrómetros</a:t>
            </a:r>
            <a:r>
              <a:rPr lang="en-US" sz="1600"/>
              <a:t>)</a:t>
            </a:r>
          </a:p>
          <a:p>
            <a:pPr lvl="1"/>
            <a:r>
              <a:rPr lang="en-US" sz="1400" err="1"/>
              <a:t>Metales</a:t>
            </a:r>
            <a:r>
              <a:rPr lang="en-US" sz="1400"/>
              <a:t> </a:t>
            </a:r>
            <a:r>
              <a:rPr lang="en-US" sz="1400" err="1"/>
              <a:t>diferentes</a:t>
            </a:r>
            <a:r>
              <a:rPr lang="en-US" sz="1400"/>
              <a:t> </a:t>
            </a:r>
            <a:r>
              <a:rPr lang="en-US" sz="1400" err="1"/>
              <a:t>tienen</a:t>
            </a:r>
            <a:r>
              <a:rPr lang="en-US" sz="1400"/>
              <a:t> </a:t>
            </a:r>
            <a:r>
              <a:rPr lang="en-US" sz="1400" err="1"/>
              <a:t>toxicidades</a:t>
            </a:r>
            <a:r>
              <a:rPr lang="en-US" sz="1400"/>
              <a:t> y </a:t>
            </a:r>
            <a:r>
              <a:rPr lang="en-US" sz="1400" err="1"/>
              <a:t>niveles</a:t>
            </a:r>
            <a:r>
              <a:rPr lang="en-US" sz="1400"/>
              <a:t> </a:t>
            </a:r>
            <a:r>
              <a:rPr lang="en-US" sz="1400" err="1"/>
              <a:t>diferentes</a:t>
            </a:r>
            <a:endParaRPr lang="en-US" sz="1400"/>
          </a:p>
          <a:p>
            <a:pPr lvl="1"/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Emitidos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por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emisiones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de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vehículos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,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desgaste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de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llantas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y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frenos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,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polvo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 de la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carretera</a:t>
            </a:r>
            <a:r>
              <a:rPr lang="en-US" sz="1400" b="1" i="1">
                <a:solidFill>
                  <a:srgbClr val="00B050"/>
                </a:solidFill>
                <a:latin typeface="Helvetica Neue"/>
              </a:rPr>
              <a:t>, y </a:t>
            </a:r>
            <a:r>
              <a:rPr lang="en-US" sz="1400" b="1" i="1" err="1">
                <a:solidFill>
                  <a:srgbClr val="00B050"/>
                </a:solidFill>
                <a:latin typeface="Helvetica Neue"/>
              </a:rPr>
              <a:t>más</a:t>
            </a:r>
            <a:endParaRPr lang="en-US" sz="1400" b="1" i="1">
              <a:solidFill>
                <a:srgbClr val="00B050"/>
              </a:solidFill>
              <a:latin typeface="Helvetica Neue"/>
            </a:endParaRPr>
          </a:p>
          <a:p>
            <a:pPr lvl="1"/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Efectos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en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la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salud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incluyen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cancer,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enfermedad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cardíaca</a:t>
            </a:r>
            <a:r>
              <a:rPr lang="en-US" sz="1400" b="1" i="1">
                <a:solidFill>
                  <a:srgbClr val="FF0000"/>
                </a:solidFill>
                <a:latin typeface="Helvetica Neue"/>
              </a:rPr>
              <a:t>, y </a:t>
            </a:r>
            <a:r>
              <a:rPr lang="en-US" sz="1400" b="1" i="1" err="1">
                <a:solidFill>
                  <a:srgbClr val="FF0000"/>
                </a:solidFill>
                <a:latin typeface="Helvetica Neue"/>
              </a:rPr>
              <a:t>más</a:t>
            </a:r>
            <a:endParaRPr lang="en-US" sz="1400" b="1" i="1">
              <a:solidFill>
                <a:srgbClr val="FF0000"/>
              </a:solidFill>
              <a:latin typeface="Helvetica Neue"/>
            </a:endParaRPr>
          </a:p>
          <a:p>
            <a:r>
              <a:rPr lang="en-US" sz="1600" err="1"/>
              <a:t>Ubicaciones</a:t>
            </a:r>
            <a:r>
              <a:rPr lang="en-US" sz="1600"/>
              <a:t> de </a:t>
            </a:r>
            <a:r>
              <a:rPr lang="en-US" sz="1600" err="1"/>
              <a:t>monitoreo</a:t>
            </a:r>
            <a:endParaRPr lang="en-US" sz="1600"/>
          </a:p>
          <a:p>
            <a:pPr lvl="1"/>
            <a:r>
              <a:rPr lang="en-US" sz="1400"/>
              <a:t>Donovan State Prison; </a:t>
            </a:r>
            <a:r>
              <a:rPr lang="en-US" sz="1400" err="1"/>
              <a:t>datos</a:t>
            </a:r>
            <a:r>
              <a:rPr lang="en-US" sz="1400"/>
              <a:t> de 2016-2018</a:t>
            </a:r>
          </a:p>
          <a:p>
            <a:pPr lvl="1"/>
            <a:r>
              <a:rPr lang="en-US" sz="1400"/>
              <a:t>San Ysidro (Fire Station 29); </a:t>
            </a:r>
            <a:r>
              <a:rPr lang="en-US" sz="1400" err="1"/>
              <a:t>desde</a:t>
            </a:r>
            <a:r>
              <a:rPr lang="en-US" sz="1400"/>
              <a:t> </a:t>
            </a:r>
            <a:r>
              <a:rPr lang="en-US" sz="1400" err="1"/>
              <a:t>enero</a:t>
            </a:r>
            <a:r>
              <a:rPr lang="en-US" sz="1400"/>
              <a:t> 2023</a:t>
            </a:r>
          </a:p>
          <a:p>
            <a:pPr lvl="1"/>
            <a:r>
              <a:rPr lang="en-US" sz="1400" err="1"/>
              <a:t>Agregar</a:t>
            </a:r>
            <a:r>
              <a:rPr lang="en-US" sz="1400"/>
              <a:t> a </a:t>
            </a:r>
            <a:r>
              <a:rPr lang="en-US" sz="1400" err="1"/>
              <a:t>más</a:t>
            </a:r>
            <a:r>
              <a:rPr lang="en-US" sz="1400"/>
              <a:t> sitios </a:t>
            </a:r>
            <a:r>
              <a:rPr lang="en-US" sz="1400" err="1"/>
              <a:t>cuando</a:t>
            </a:r>
            <a:r>
              <a:rPr lang="en-US" sz="1400"/>
              <a:t> </a:t>
            </a:r>
            <a:r>
              <a:rPr lang="en-US" sz="1400" err="1"/>
              <a:t>estén</a:t>
            </a:r>
            <a:r>
              <a:rPr lang="en-US" sz="1400"/>
              <a:t> </a:t>
            </a:r>
            <a:r>
              <a:rPr lang="en-US" sz="1400" err="1"/>
              <a:t>disponibles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4187013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4633F-862A-D5C6-3565-70BDBD44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Data / </a:t>
            </a:r>
            <a:r>
              <a:rPr lang="en-US" err="1"/>
              <a:t>Datos</a:t>
            </a:r>
            <a:r>
              <a:rPr lang="en-US"/>
              <a:t> de </a:t>
            </a:r>
            <a:r>
              <a:rPr lang="en-US" err="1"/>
              <a:t>Modelado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655B0-9E01-CE93-554F-68D0FD967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679" y="1665636"/>
            <a:ext cx="5508321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>
                <a:latin typeface="Helvetica Neue"/>
              </a:rPr>
              <a:t>Based on emissions inventory and monitoring data</a:t>
            </a:r>
          </a:p>
          <a:p>
            <a:r>
              <a:rPr lang="en-US" sz="2400"/>
              <a:t>Forecasts how pollutants will distribute</a:t>
            </a:r>
          </a:p>
          <a:p>
            <a:r>
              <a:rPr lang="en-US" sz="2400" b="1" i="1">
                <a:latin typeface="Helvetica Neue"/>
              </a:rPr>
              <a:t>How do San Ysidro &amp; </a:t>
            </a:r>
            <a:r>
              <a:rPr lang="en-US" sz="2400" b="1" i="1" err="1">
                <a:latin typeface="Helvetica Neue"/>
              </a:rPr>
              <a:t>Otay</a:t>
            </a:r>
            <a:r>
              <a:rPr lang="en-US" sz="2400" b="1" i="1">
                <a:latin typeface="Helvetica Neue"/>
              </a:rPr>
              <a:t> Mesa compare to California?</a:t>
            </a:r>
          </a:p>
          <a:p>
            <a:pPr lvl="1"/>
            <a:r>
              <a:rPr lang="en-US" sz="2100">
                <a:latin typeface="Helvetica Neue"/>
              </a:rPr>
              <a:t>PM</a:t>
            </a:r>
            <a:r>
              <a:rPr lang="en-US" sz="2100" baseline="-25000">
                <a:latin typeface="Helvetica Neue"/>
              </a:rPr>
              <a:t>2.5</a:t>
            </a:r>
            <a:r>
              <a:rPr lang="en-US" sz="2100">
                <a:latin typeface="Helvetica Neue"/>
              </a:rPr>
              <a:t> – San Ysidro &amp;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in </a:t>
            </a:r>
            <a:r>
              <a:rPr lang="en-US" sz="2100" u="sng">
                <a:latin typeface="Helvetica Neue"/>
              </a:rPr>
              <a:t>top 10% in the state</a:t>
            </a:r>
            <a:endParaRPr lang="en-US" sz="2100" u="sng"/>
          </a:p>
          <a:p>
            <a:pPr lvl="1"/>
            <a:r>
              <a:rPr lang="en-US" sz="2100">
                <a:latin typeface="Helvetica Neue"/>
              </a:rPr>
              <a:t>Diesel particulate matter – San Ysidro in </a:t>
            </a:r>
            <a:r>
              <a:rPr lang="en-US" sz="2100" u="sng">
                <a:latin typeface="Helvetica Neue"/>
              </a:rPr>
              <a:t>top 25% </a:t>
            </a:r>
            <a:endParaRPr lang="en-US" sz="2100" u="sng"/>
          </a:p>
          <a:p>
            <a:pPr lvl="1"/>
            <a:r>
              <a:rPr lang="en-US" sz="2100">
                <a:latin typeface="Helvetica Neue"/>
              </a:rPr>
              <a:t>Toxic emissions from facilities –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in </a:t>
            </a:r>
            <a:r>
              <a:rPr lang="en-US" sz="2100" u="sng">
                <a:latin typeface="Helvetica Neue"/>
              </a:rPr>
              <a:t>top 17%</a:t>
            </a:r>
            <a:endParaRPr lang="en-US" sz="2100" u="sng"/>
          </a:p>
          <a:p>
            <a:pPr lvl="1"/>
            <a:r>
              <a:rPr lang="en-US" sz="2100">
                <a:latin typeface="Helvetica Neue"/>
              </a:rPr>
              <a:t>Traffic burden – San Ysidro &amp;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</a:t>
            </a:r>
            <a:r>
              <a:rPr lang="en-US" sz="2100" u="sng">
                <a:latin typeface="Helvetica Neue"/>
              </a:rPr>
              <a:t>top 1%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56B168-1331-5DE6-6725-148D01A423B1}"/>
              </a:ext>
            </a:extLst>
          </p:cNvPr>
          <p:cNvSpPr txBox="1">
            <a:spLocks/>
          </p:cNvSpPr>
          <p:nvPr/>
        </p:nvSpPr>
        <p:spPr>
          <a:xfrm>
            <a:off x="6096000" y="1665636"/>
            <a:ext cx="5508321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3D4C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err="1">
                <a:latin typeface="Helvetica Neue"/>
              </a:rPr>
              <a:t>Basados</a:t>
            </a:r>
            <a:r>
              <a:rPr lang="en-US" sz="2400">
                <a:latin typeface="Helvetica Neue"/>
              </a:rPr>
              <a:t> </a:t>
            </a:r>
            <a:r>
              <a:rPr lang="en-US" sz="2400" err="1">
                <a:latin typeface="Helvetica Neue"/>
              </a:rPr>
              <a:t>en</a:t>
            </a:r>
            <a:r>
              <a:rPr lang="en-US" sz="2400">
                <a:latin typeface="Helvetica Neue"/>
              </a:rPr>
              <a:t> </a:t>
            </a:r>
            <a:r>
              <a:rPr lang="en-US" sz="2400" err="1">
                <a:latin typeface="Helvetica Neue"/>
              </a:rPr>
              <a:t>inventario</a:t>
            </a:r>
            <a:r>
              <a:rPr lang="en-US" sz="2400">
                <a:latin typeface="Helvetica Neue"/>
              </a:rPr>
              <a:t> de </a:t>
            </a:r>
            <a:r>
              <a:rPr lang="en-US" sz="2400" err="1">
                <a:latin typeface="Helvetica Neue"/>
              </a:rPr>
              <a:t>emsiones</a:t>
            </a:r>
            <a:r>
              <a:rPr lang="en-US" sz="2400">
                <a:latin typeface="Helvetica Neue"/>
              </a:rPr>
              <a:t> y </a:t>
            </a:r>
            <a:r>
              <a:rPr lang="en-US" sz="2400" err="1">
                <a:latin typeface="Helvetica Neue"/>
              </a:rPr>
              <a:t>datos</a:t>
            </a:r>
            <a:r>
              <a:rPr lang="en-US" sz="2400">
                <a:latin typeface="Helvetica Neue"/>
              </a:rPr>
              <a:t> de </a:t>
            </a:r>
            <a:r>
              <a:rPr lang="en-US" sz="2400" err="1">
                <a:latin typeface="Helvetica Neue"/>
              </a:rPr>
              <a:t>monitoreo</a:t>
            </a:r>
            <a:endParaRPr lang="en-US" sz="2400">
              <a:latin typeface="Helvetica Neue"/>
            </a:endParaRPr>
          </a:p>
          <a:p>
            <a:r>
              <a:rPr lang="en-US" sz="2400" err="1"/>
              <a:t>Proyectan</a:t>
            </a:r>
            <a:r>
              <a:rPr lang="en-US" sz="2400"/>
              <a:t> </a:t>
            </a:r>
            <a:r>
              <a:rPr lang="en-US" sz="2400" err="1"/>
              <a:t>cómo</a:t>
            </a:r>
            <a:r>
              <a:rPr lang="en-US" sz="2400"/>
              <a:t> se </a:t>
            </a:r>
            <a:r>
              <a:rPr lang="en-US" sz="2400" err="1"/>
              <a:t>distribuirán</a:t>
            </a:r>
            <a:r>
              <a:rPr lang="en-US" sz="2400"/>
              <a:t> </a:t>
            </a:r>
            <a:r>
              <a:rPr lang="en-US" sz="2400" err="1"/>
              <a:t>los</a:t>
            </a:r>
            <a:r>
              <a:rPr lang="en-US" sz="2400"/>
              <a:t> </a:t>
            </a:r>
            <a:r>
              <a:rPr lang="en-US" sz="2400" err="1"/>
              <a:t>contaminantes</a:t>
            </a:r>
            <a:endParaRPr lang="en-US" sz="2400"/>
          </a:p>
          <a:p>
            <a:r>
              <a:rPr lang="en-US" sz="2400" b="1" i="1" err="1">
                <a:latin typeface="Helvetica Neue"/>
              </a:rPr>
              <a:t>Cómo</a:t>
            </a:r>
            <a:r>
              <a:rPr lang="en-US" sz="2400" b="1" i="1">
                <a:latin typeface="Helvetica Neue"/>
              </a:rPr>
              <a:t> se </a:t>
            </a:r>
            <a:r>
              <a:rPr lang="en-US" sz="2400" b="1" i="1" err="1">
                <a:latin typeface="Helvetica Neue"/>
              </a:rPr>
              <a:t>comparan</a:t>
            </a:r>
            <a:r>
              <a:rPr lang="en-US" sz="2400" b="1" i="1">
                <a:latin typeface="Helvetica Neue"/>
              </a:rPr>
              <a:t> San Ysidro &amp; </a:t>
            </a:r>
            <a:r>
              <a:rPr lang="en-US" sz="2400" b="1" i="1" err="1">
                <a:latin typeface="Helvetica Neue"/>
              </a:rPr>
              <a:t>Otay</a:t>
            </a:r>
            <a:r>
              <a:rPr lang="en-US" sz="2400" b="1" i="1">
                <a:latin typeface="Helvetica Neue"/>
              </a:rPr>
              <a:t> Mesa con California?</a:t>
            </a:r>
          </a:p>
          <a:p>
            <a:pPr lvl="1"/>
            <a:r>
              <a:rPr lang="en-US" sz="2100">
                <a:latin typeface="Helvetica Neue"/>
              </a:rPr>
              <a:t>PM</a:t>
            </a:r>
            <a:r>
              <a:rPr lang="en-US" sz="2100" baseline="-25000">
                <a:latin typeface="Helvetica Neue"/>
              </a:rPr>
              <a:t>2.5</a:t>
            </a:r>
            <a:r>
              <a:rPr lang="en-US" sz="2100">
                <a:latin typeface="Helvetica Neue"/>
              </a:rPr>
              <a:t> – San Ysidro &amp;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</a:t>
            </a:r>
            <a:r>
              <a:rPr lang="en-US" sz="2100" err="1">
                <a:latin typeface="Helvetica Neue"/>
              </a:rPr>
              <a:t>en</a:t>
            </a:r>
            <a:r>
              <a:rPr lang="en-US" sz="2100">
                <a:latin typeface="Helvetica Neue"/>
              </a:rPr>
              <a:t> </a:t>
            </a:r>
            <a:r>
              <a:rPr lang="en-US" sz="2100" u="sng">
                <a:latin typeface="Helvetica Neue"/>
              </a:rPr>
              <a:t>10% </a:t>
            </a:r>
            <a:r>
              <a:rPr lang="en-US" sz="2100" u="sng" err="1">
                <a:latin typeface="Helvetica Neue"/>
              </a:rPr>
              <a:t>más</a:t>
            </a:r>
            <a:r>
              <a:rPr lang="en-US" sz="2100" u="sng">
                <a:latin typeface="Helvetica Neue"/>
              </a:rPr>
              <a:t> alto </a:t>
            </a:r>
            <a:r>
              <a:rPr lang="en-US" sz="2100" u="sng" err="1">
                <a:latin typeface="Helvetica Neue"/>
              </a:rPr>
              <a:t>en</a:t>
            </a:r>
            <a:r>
              <a:rPr lang="en-US" sz="2100" u="sng">
                <a:latin typeface="Helvetica Neue"/>
              </a:rPr>
              <a:t> </a:t>
            </a:r>
            <a:r>
              <a:rPr lang="en-US" sz="2100" u="sng" err="1">
                <a:latin typeface="Helvetica Neue"/>
              </a:rPr>
              <a:t>el</a:t>
            </a:r>
            <a:r>
              <a:rPr lang="en-US" sz="2100" u="sng">
                <a:latin typeface="Helvetica Neue"/>
              </a:rPr>
              <a:t> </a:t>
            </a:r>
            <a:r>
              <a:rPr lang="en-US" sz="2100" u="sng" err="1">
                <a:latin typeface="Helvetica Neue"/>
              </a:rPr>
              <a:t>estado</a:t>
            </a:r>
            <a:endParaRPr lang="en-US" sz="2100" u="sng"/>
          </a:p>
          <a:p>
            <a:pPr lvl="1"/>
            <a:r>
              <a:rPr lang="en-US" sz="2100" err="1">
                <a:latin typeface="Helvetica Neue"/>
              </a:rPr>
              <a:t>Partículas</a:t>
            </a:r>
            <a:r>
              <a:rPr lang="en-US" sz="2100">
                <a:latin typeface="Helvetica Neue"/>
              </a:rPr>
              <a:t> Diesel – San Ysidro </a:t>
            </a:r>
            <a:r>
              <a:rPr lang="en-US" sz="2100" err="1">
                <a:latin typeface="Helvetica Neue"/>
              </a:rPr>
              <a:t>en</a:t>
            </a:r>
            <a:r>
              <a:rPr lang="en-US" sz="2100">
                <a:latin typeface="Helvetica Neue"/>
              </a:rPr>
              <a:t> </a:t>
            </a:r>
            <a:r>
              <a:rPr lang="en-US" sz="2100" u="sng">
                <a:latin typeface="Helvetica Neue"/>
              </a:rPr>
              <a:t>25% </a:t>
            </a:r>
            <a:r>
              <a:rPr lang="en-US" sz="2100" u="sng" err="1">
                <a:latin typeface="Helvetica Neue"/>
              </a:rPr>
              <a:t>más</a:t>
            </a:r>
            <a:r>
              <a:rPr lang="en-US" sz="2100" u="sng">
                <a:latin typeface="Helvetica Neue"/>
              </a:rPr>
              <a:t> alto</a:t>
            </a:r>
            <a:endParaRPr lang="en-US" sz="2100" u="sng"/>
          </a:p>
          <a:p>
            <a:pPr lvl="1"/>
            <a:r>
              <a:rPr lang="en-US" sz="2100" err="1">
                <a:latin typeface="Helvetica Neue"/>
              </a:rPr>
              <a:t>Emisones</a:t>
            </a:r>
            <a:r>
              <a:rPr lang="en-US" sz="2100">
                <a:latin typeface="Helvetica Neue"/>
              </a:rPr>
              <a:t> </a:t>
            </a:r>
            <a:r>
              <a:rPr lang="en-US" sz="2100" err="1">
                <a:latin typeface="Helvetica Neue"/>
              </a:rPr>
              <a:t>toxicos</a:t>
            </a:r>
            <a:r>
              <a:rPr lang="en-US" sz="2100">
                <a:latin typeface="Helvetica Neue"/>
              </a:rPr>
              <a:t> de </a:t>
            </a:r>
            <a:r>
              <a:rPr lang="en-US" sz="2100" err="1">
                <a:latin typeface="Helvetica Neue"/>
              </a:rPr>
              <a:t>instalaciones</a:t>
            </a:r>
            <a:r>
              <a:rPr lang="en-US" sz="2100">
                <a:latin typeface="Helvetica Neue"/>
              </a:rPr>
              <a:t> industriales –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</a:t>
            </a:r>
            <a:r>
              <a:rPr lang="en-US" sz="2100" err="1">
                <a:latin typeface="Helvetica Neue"/>
              </a:rPr>
              <a:t>en</a:t>
            </a:r>
            <a:r>
              <a:rPr lang="en-US" sz="2100">
                <a:latin typeface="Helvetica Neue"/>
              </a:rPr>
              <a:t> </a:t>
            </a:r>
            <a:r>
              <a:rPr lang="en-US" sz="2100" u="sng">
                <a:latin typeface="Helvetica Neue"/>
              </a:rPr>
              <a:t>17% </a:t>
            </a:r>
            <a:r>
              <a:rPr lang="en-US" sz="2100" u="sng" err="1">
                <a:latin typeface="Helvetica Neue"/>
              </a:rPr>
              <a:t>más</a:t>
            </a:r>
            <a:r>
              <a:rPr lang="en-US" sz="2100" u="sng">
                <a:latin typeface="Helvetica Neue"/>
              </a:rPr>
              <a:t> alto</a:t>
            </a:r>
            <a:endParaRPr lang="en-US" sz="2100" u="sng"/>
          </a:p>
          <a:p>
            <a:pPr lvl="1"/>
            <a:r>
              <a:rPr lang="en-US" sz="2100" err="1">
                <a:latin typeface="Helvetica Neue"/>
              </a:rPr>
              <a:t>Impacto</a:t>
            </a:r>
            <a:r>
              <a:rPr lang="en-US" sz="2100">
                <a:latin typeface="Helvetica Neue"/>
              </a:rPr>
              <a:t> del </a:t>
            </a:r>
            <a:r>
              <a:rPr lang="en-US" sz="2100" err="1">
                <a:latin typeface="Helvetica Neue"/>
              </a:rPr>
              <a:t>tráfico</a:t>
            </a:r>
            <a:r>
              <a:rPr lang="en-US" sz="2100">
                <a:latin typeface="Helvetica Neue"/>
              </a:rPr>
              <a:t> – San Ysidro &amp; </a:t>
            </a:r>
            <a:r>
              <a:rPr lang="en-US" sz="2100" err="1">
                <a:latin typeface="Helvetica Neue"/>
              </a:rPr>
              <a:t>Otay</a:t>
            </a:r>
            <a:r>
              <a:rPr lang="en-US" sz="2100">
                <a:latin typeface="Helvetica Neue"/>
              </a:rPr>
              <a:t> Mesa </a:t>
            </a:r>
            <a:r>
              <a:rPr lang="en-US" sz="2100" u="sng">
                <a:latin typeface="Helvetica Neue"/>
              </a:rPr>
              <a:t>1% </a:t>
            </a:r>
            <a:r>
              <a:rPr lang="en-US" sz="2100" u="sng" err="1">
                <a:latin typeface="Helvetica Neue"/>
              </a:rPr>
              <a:t>más</a:t>
            </a:r>
            <a:r>
              <a:rPr lang="en-US" sz="2100" u="sng">
                <a:latin typeface="Helvetica Neue"/>
              </a:rPr>
              <a:t> alto</a:t>
            </a:r>
          </a:p>
        </p:txBody>
      </p:sp>
    </p:spTree>
    <p:extLst>
      <p:ext uri="{BB962C8B-B14F-4D97-AF65-F5344CB8AC3E}">
        <p14:creationId xmlns:p14="http://schemas.microsoft.com/office/powerpoint/2010/main" val="5725943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PCD_PPT Template_1v2  -  Read-Only" id="{EA4E6168-B3B5-437D-A5A5-ED70F736E8B8}" vid="{F7FF12F4-2ECA-48C0-B01E-FDAEE4D5E7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dc5ad5-337b-4d66-a194-b33a7344dd5f" xsi:nil="true"/>
    <Comments xmlns="b8b89c00-42a0-4e48-9fe0-e3d09523f30c" xsi:nil="true"/>
    <lcf76f155ced4ddcb4097134ff3c332f xmlns="b8b89c00-42a0-4e48-9fe0-e3d09523f30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DA4AD58CBDEE4590613FE997B0E726" ma:contentTypeVersion="16" ma:contentTypeDescription="Create a new document." ma:contentTypeScope="" ma:versionID="04be4673deff137304f24548ccc9f74e">
  <xsd:schema xmlns:xsd="http://www.w3.org/2001/XMLSchema" xmlns:xs="http://www.w3.org/2001/XMLSchema" xmlns:p="http://schemas.microsoft.com/office/2006/metadata/properties" xmlns:ns2="b8b89c00-42a0-4e48-9fe0-e3d09523f30c" xmlns:ns3="c1dc5ad5-337b-4d66-a194-b33a7344dd5f" targetNamespace="http://schemas.microsoft.com/office/2006/metadata/properties" ma:root="true" ma:fieldsID="3eddc76522034145f59a7fd4d06fb071" ns2:_="" ns3:_="">
    <xsd:import namespace="b8b89c00-42a0-4e48-9fe0-e3d09523f30c"/>
    <xsd:import namespace="c1dc5ad5-337b-4d66-a194-b33a7344dd5f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9c00-42a0-4e48-9fe0-e3d09523f30c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Comments" ma:description="Brief description of document and/or list of related documents" ma:internalName="Comments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b8cc222-65fd-42cc-aeaa-058f903907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c5ad5-337b-4d66-a194-b33a7344dd5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b9b8d1-9afb-4494-8041-58d7a0c72a9f}" ma:internalName="TaxCatchAll" ma:showField="CatchAllData" ma:web="c1dc5ad5-337b-4d66-a194-b33a7344dd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6EA1B7-0F7E-478C-8C0F-C408B2C59CF1}">
  <ds:schemaRefs>
    <ds:schemaRef ds:uri="b8b89c00-42a0-4e48-9fe0-e3d09523f30c"/>
    <ds:schemaRef ds:uri="c1dc5ad5-337b-4d66-a194-b33a7344dd5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B49DE60-88C1-4EA9-BCB7-8ECBE23E7E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739C15-C0CC-41FE-B3A4-A51E71BE2BC5}">
  <ds:schemaRefs>
    <ds:schemaRef ds:uri="b8b89c00-42a0-4e48-9fe0-e3d09523f30c"/>
    <ds:schemaRef ds:uri="c1dc5ad5-337b-4d66-a194-b33a7344dd5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SDAPCD 2023 Presentation Template</Template>
  <TotalTime>0</TotalTime>
  <Words>2195</Words>
  <Application>Microsoft Office PowerPoint</Application>
  <PresentationFormat>Widescreen</PresentationFormat>
  <Paragraphs>355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Helvetica Neue</vt:lpstr>
      <vt:lpstr>Helvetica Neue Light</vt:lpstr>
      <vt:lpstr>Segoe UI</vt:lpstr>
      <vt:lpstr>Office Theme</vt:lpstr>
      <vt:lpstr>Air Monitoring and Emissions Reduction</vt:lpstr>
      <vt:lpstr>Outline / Resumen</vt:lpstr>
      <vt:lpstr>Particulate Matter / Partículas</vt:lpstr>
      <vt:lpstr>Diesel Particulate Matter / Partículas Diesel</vt:lpstr>
      <vt:lpstr>Diesel Particulate Matter / Partículas Diesel</vt:lpstr>
      <vt:lpstr>Odor-Causing Chemicals / Químicos que Causan Olores</vt:lpstr>
      <vt:lpstr>Volatile Organic Compounds / Compuestos Orgánicos Volátiles</vt:lpstr>
      <vt:lpstr>Airborne Metals / Metales Aerotransportados</vt:lpstr>
      <vt:lpstr>Modeling Data / Datos de Modelado</vt:lpstr>
      <vt:lpstr>Air Monitoring Plan / Plan del Monitoreo del Aire</vt:lpstr>
      <vt:lpstr>CERP Strategies – Community Care / Estrategias de CERP – Cuidado Comunitario</vt:lpstr>
      <vt:lpstr>CERP Strategies – Passenger Vehicles / Estrategias del CERP – Vehículos de Pasajeros</vt:lpstr>
      <vt:lpstr>CERP Strategies – Heavy-duty Vehicles</vt:lpstr>
      <vt:lpstr>CERP Strategies – Cross-border Pollution</vt:lpstr>
      <vt:lpstr>Tijuana River Valley Air Quality Monitors (update) / Monitores de la Calidad del Aire del Valle del Río Tijuana (Actualización)</vt:lpstr>
      <vt:lpstr>CERP Strategies – Other Sources</vt:lpstr>
      <vt:lpstr>Contact Information Información de Contacto</vt:lpstr>
    </vt:vector>
  </TitlesOfParts>
  <Company>County of San Diego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Bradley, Kevin</dc:creator>
  <cp:lastModifiedBy>Zorn, Victoria</cp:lastModifiedBy>
  <cp:revision>3</cp:revision>
  <dcterms:created xsi:type="dcterms:W3CDTF">2023-10-10T22:11:44Z</dcterms:created>
  <dcterms:modified xsi:type="dcterms:W3CDTF">2023-10-19T17:16:39Z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0x0101003BDA4AD58CBDEE4590613FE997B0E726</vt:lpwstr>
  </property>
  <property fmtid="{D5CDD505-2E9C-101B-9397-08002B2CF9AE}" pid="3" name="MediaServiceImageTags">
    <vt:lpwstr/>
  </property>
</Properties>
</file>